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49.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7" r:id="rId2"/>
    <p:sldId id="398" r:id="rId3"/>
    <p:sldId id="293" r:id="rId4"/>
    <p:sldId id="306" r:id="rId5"/>
    <p:sldId id="284" r:id="rId6"/>
    <p:sldId id="355" r:id="rId7"/>
    <p:sldId id="296" r:id="rId8"/>
    <p:sldId id="412" r:id="rId9"/>
    <p:sldId id="374" r:id="rId10"/>
    <p:sldId id="356" r:id="rId11"/>
    <p:sldId id="400" r:id="rId12"/>
    <p:sldId id="396" r:id="rId13"/>
    <p:sldId id="375" r:id="rId14"/>
    <p:sldId id="376" r:id="rId15"/>
    <p:sldId id="295" r:id="rId16"/>
    <p:sldId id="294" r:id="rId17"/>
    <p:sldId id="359" r:id="rId18"/>
    <p:sldId id="415" r:id="rId19"/>
    <p:sldId id="416" r:id="rId20"/>
    <p:sldId id="313" r:id="rId21"/>
    <p:sldId id="320" r:id="rId22"/>
    <p:sldId id="328" r:id="rId23"/>
    <p:sldId id="316" r:id="rId24"/>
    <p:sldId id="329" r:id="rId25"/>
    <p:sldId id="363" r:id="rId26"/>
    <p:sldId id="397" r:id="rId27"/>
    <p:sldId id="331" r:id="rId28"/>
    <p:sldId id="353" r:id="rId29"/>
    <p:sldId id="414" r:id="rId30"/>
    <p:sldId id="267" r:id="rId31"/>
    <p:sldId id="332" r:id="rId32"/>
    <p:sldId id="333" r:id="rId33"/>
    <p:sldId id="334" r:id="rId34"/>
    <p:sldId id="335" r:id="rId35"/>
    <p:sldId id="368" r:id="rId36"/>
    <p:sldId id="336" r:id="rId37"/>
    <p:sldId id="337" r:id="rId38"/>
    <p:sldId id="269" r:id="rId39"/>
    <p:sldId id="268" r:id="rId40"/>
    <p:sldId id="407" r:id="rId41"/>
    <p:sldId id="408" r:id="rId42"/>
    <p:sldId id="354" r:id="rId43"/>
    <p:sldId id="417" r:id="rId44"/>
    <p:sldId id="345" r:id="rId45"/>
    <p:sldId id="310" r:id="rId46"/>
    <p:sldId id="340" r:id="rId47"/>
    <p:sldId id="410" r:id="rId48"/>
    <p:sldId id="352" r:id="rId49"/>
    <p:sldId id="342" r:id="rId50"/>
    <p:sldId id="341" r:id="rId51"/>
    <p:sldId id="409" r:id="rId52"/>
    <p:sldId id="346" r:id="rId53"/>
    <p:sldId id="347" r:id="rId54"/>
    <p:sldId id="344" r:id="rId55"/>
    <p:sldId id="350" r:id="rId56"/>
    <p:sldId id="338" r:id="rId57"/>
    <p:sldId id="357" r:id="rId58"/>
    <p:sldId id="312" r:id="rId59"/>
    <p:sldId id="358" r:id="rId60"/>
    <p:sldId id="418" r:id="rId61"/>
    <p:sldId id="419" r:id="rId62"/>
    <p:sldId id="420" r:id="rId63"/>
    <p:sldId id="364" r:id="rId64"/>
    <p:sldId id="270" r:id="rId65"/>
    <p:sldId id="281" r:id="rId66"/>
    <p:sldId id="273" r:id="rId67"/>
    <p:sldId id="271" r:id="rId68"/>
    <p:sldId id="265" r:id="rId69"/>
    <p:sldId id="390" r:id="rId70"/>
    <p:sldId id="274" r:id="rId71"/>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43"/>
    <p:restoredTop sz="94650"/>
  </p:normalViewPr>
  <p:slideViewPr>
    <p:cSldViewPr snapToGrid="0">
      <p:cViewPr varScale="1">
        <p:scale>
          <a:sx n="66" d="100"/>
          <a:sy n="66" d="100"/>
        </p:scale>
        <p:origin x="224" y="1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BA80AE-9573-4139-A648-5D34AA621972}"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6CE1B206-FF65-475C-91A8-8330C0085E05}">
      <dgm:prSet/>
      <dgm:spPr/>
      <dgm:t>
        <a:bodyPr/>
        <a:lstStyle/>
        <a:p>
          <a:r>
            <a:rPr lang="pl-PL" dirty="0"/>
            <a:t>Autorskie prawa osobiste i majątkowe,</a:t>
          </a:r>
          <a:endParaRPr lang="en-US" dirty="0"/>
        </a:p>
      </dgm:t>
    </dgm:pt>
    <dgm:pt modelId="{790C39D8-F519-4DD4-A216-2A7393FDDCD8}" type="parTrans" cxnId="{4D645FC7-AEB9-482F-89BD-2A429D44AEE9}">
      <dgm:prSet/>
      <dgm:spPr/>
      <dgm:t>
        <a:bodyPr/>
        <a:lstStyle/>
        <a:p>
          <a:endParaRPr lang="en-US"/>
        </a:p>
      </dgm:t>
    </dgm:pt>
    <dgm:pt modelId="{FD0B5D83-511A-4898-AC7F-1FD75086058B}" type="sibTrans" cxnId="{4D645FC7-AEB9-482F-89BD-2A429D44AEE9}">
      <dgm:prSet/>
      <dgm:spPr/>
      <dgm:t>
        <a:bodyPr/>
        <a:lstStyle/>
        <a:p>
          <a:endParaRPr lang="en-US"/>
        </a:p>
      </dgm:t>
    </dgm:pt>
    <dgm:pt modelId="{663D245C-2D61-45D5-9D97-6CA2768658D8}">
      <dgm:prSet/>
      <dgm:spPr/>
      <dgm:t>
        <a:bodyPr/>
        <a:lstStyle/>
        <a:p>
          <a:r>
            <a:rPr lang="pl-PL"/>
            <a:t>Umowy prawa autorskiego,</a:t>
          </a:r>
          <a:endParaRPr lang="en-US"/>
        </a:p>
      </dgm:t>
    </dgm:pt>
    <dgm:pt modelId="{22FDE06E-B9F1-4F97-8BBF-DBB0EC4D04FC}" type="parTrans" cxnId="{C3AEA35D-84A4-4DBC-99D3-3F034DBE9D44}">
      <dgm:prSet/>
      <dgm:spPr/>
      <dgm:t>
        <a:bodyPr/>
        <a:lstStyle/>
        <a:p>
          <a:endParaRPr lang="en-US"/>
        </a:p>
      </dgm:t>
    </dgm:pt>
    <dgm:pt modelId="{7FFC2169-2D0E-4EFD-BC57-7C5BD5816AC9}" type="sibTrans" cxnId="{C3AEA35D-84A4-4DBC-99D3-3F034DBE9D44}">
      <dgm:prSet/>
      <dgm:spPr/>
      <dgm:t>
        <a:bodyPr/>
        <a:lstStyle/>
        <a:p>
          <a:endParaRPr lang="en-US"/>
        </a:p>
      </dgm:t>
    </dgm:pt>
    <dgm:pt modelId="{581CC8C3-603B-47D4-B52F-C4BB96081463}">
      <dgm:prSet/>
      <dgm:spPr/>
      <dgm:t>
        <a:bodyPr/>
        <a:lstStyle/>
        <a:p>
          <a:r>
            <a:rPr lang="pl-PL" dirty="0"/>
            <a:t>Dozwolony użytek prywatny i publiczny </a:t>
          </a:r>
          <a:endParaRPr lang="en-US" dirty="0"/>
        </a:p>
      </dgm:t>
    </dgm:pt>
    <dgm:pt modelId="{5F194C4B-3F2A-4264-9D60-23811C9AB82D}" type="parTrans" cxnId="{4A928EA2-6C04-40A0-963D-01AB04FD11AF}">
      <dgm:prSet/>
      <dgm:spPr/>
      <dgm:t>
        <a:bodyPr/>
        <a:lstStyle/>
        <a:p>
          <a:endParaRPr lang="en-US"/>
        </a:p>
      </dgm:t>
    </dgm:pt>
    <dgm:pt modelId="{FDAB9546-1B50-4227-9F98-7F152E7CB66C}" type="sibTrans" cxnId="{4A928EA2-6C04-40A0-963D-01AB04FD11AF}">
      <dgm:prSet/>
      <dgm:spPr/>
      <dgm:t>
        <a:bodyPr/>
        <a:lstStyle/>
        <a:p>
          <a:endParaRPr lang="en-US"/>
        </a:p>
      </dgm:t>
    </dgm:pt>
    <dgm:pt modelId="{517CE64B-666D-1543-A4FF-167C95250775}">
      <dgm:prSet/>
      <dgm:spPr/>
      <dgm:t>
        <a:bodyPr/>
        <a:lstStyle/>
        <a:p>
          <a:r>
            <a:rPr lang="en-US" dirty="0" err="1"/>
            <a:t>Prawa</a:t>
          </a:r>
          <a:r>
            <a:rPr lang="en-US" dirty="0"/>
            <a:t> </a:t>
          </a:r>
          <a:r>
            <a:rPr lang="en-US" dirty="0" err="1"/>
            <a:t>pokrewne</a:t>
          </a:r>
          <a:endParaRPr lang="en-US" dirty="0"/>
        </a:p>
      </dgm:t>
    </dgm:pt>
    <dgm:pt modelId="{05970F82-0119-6B4A-B906-AFB4CF55DF90}" type="parTrans" cxnId="{E6A86398-DC77-2F4A-BB4B-641083076D92}">
      <dgm:prSet/>
      <dgm:spPr/>
      <dgm:t>
        <a:bodyPr/>
        <a:lstStyle/>
        <a:p>
          <a:endParaRPr lang="pl-PL"/>
        </a:p>
      </dgm:t>
    </dgm:pt>
    <dgm:pt modelId="{EF93EFDF-B2B7-E341-9829-A76A4EC0DFFC}" type="sibTrans" cxnId="{E6A86398-DC77-2F4A-BB4B-641083076D92}">
      <dgm:prSet/>
      <dgm:spPr/>
    </dgm:pt>
    <dgm:pt modelId="{8011C74D-F397-C34C-9A39-9DF163F020FD}" type="pres">
      <dgm:prSet presAssocID="{80BA80AE-9573-4139-A648-5D34AA621972}" presName="vert0" presStyleCnt="0">
        <dgm:presLayoutVars>
          <dgm:dir/>
          <dgm:animOne val="branch"/>
          <dgm:animLvl val="lvl"/>
        </dgm:presLayoutVars>
      </dgm:prSet>
      <dgm:spPr/>
    </dgm:pt>
    <dgm:pt modelId="{14BEA271-9E58-6040-AE7D-DE20B84FD5BA}" type="pres">
      <dgm:prSet presAssocID="{6CE1B206-FF65-475C-91A8-8330C0085E05}" presName="thickLine" presStyleLbl="alignNode1" presStyleIdx="0" presStyleCnt="4"/>
      <dgm:spPr/>
    </dgm:pt>
    <dgm:pt modelId="{CEAE0805-FDBF-1347-BCAB-189EDDD83EF4}" type="pres">
      <dgm:prSet presAssocID="{6CE1B206-FF65-475C-91A8-8330C0085E05}" presName="horz1" presStyleCnt="0"/>
      <dgm:spPr/>
    </dgm:pt>
    <dgm:pt modelId="{8D7EF5AF-AC33-6749-BC11-9BD48508384C}" type="pres">
      <dgm:prSet presAssocID="{6CE1B206-FF65-475C-91A8-8330C0085E05}" presName="tx1" presStyleLbl="revTx" presStyleIdx="0" presStyleCnt="4"/>
      <dgm:spPr/>
    </dgm:pt>
    <dgm:pt modelId="{E3440B64-B252-9848-8183-94ECD475B088}" type="pres">
      <dgm:prSet presAssocID="{6CE1B206-FF65-475C-91A8-8330C0085E05}" presName="vert1" presStyleCnt="0"/>
      <dgm:spPr/>
    </dgm:pt>
    <dgm:pt modelId="{B6332EC0-2500-EF4E-A0F6-8455ACF455D4}" type="pres">
      <dgm:prSet presAssocID="{663D245C-2D61-45D5-9D97-6CA2768658D8}" presName="thickLine" presStyleLbl="alignNode1" presStyleIdx="1" presStyleCnt="4"/>
      <dgm:spPr/>
    </dgm:pt>
    <dgm:pt modelId="{5E3E840A-5299-A749-8960-CD0EEA6E4792}" type="pres">
      <dgm:prSet presAssocID="{663D245C-2D61-45D5-9D97-6CA2768658D8}" presName="horz1" presStyleCnt="0"/>
      <dgm:spPr/>
    </dgm:pt>
    <dgm:pt modelId="{38A2239D-2EDC-C54D-ACDB-6271DE1C60D3}" type="pres">
      <dgm:prSet presAssocID="{663D245C-2D61-45D5-9D97-6CA2768658D8}" presName="tx1" presStyleLbl="revTx" presStyleIdx="1" presStyleCnt="4"/>
      <dgm:spPr/>
    </dgm:pt>
    <dgm:pt modelId="{6F6B3356-F497-C444-820F-010174961679}" type="pres">
      <dgm:prSet presAssocID="{663D245C-2D61-45D5-9D97-6CA2768658D8}" presName="vert1" presStyleCnt="0"/>
      <dgm:spPr/>
    </dgm:pt>
    <dgm:pt modelId="{2053169D-130B-DA42-B232-F574043F133F}" type="pres">
      <dgm:prSet presAssocID="{581CC8C3-603B-47D4-B52F-C4BB96081463}" presName="thickLine" presStyleLbl="alignNode1" presStyleIdx="2" presStyleCnt="4"/>
      <dgm:spPr/>
    </dgm:pt>
    <dgm:pt modelId="{B6657890-F450-C948-B9FB-98C87413D7B1}" type="pres">
      <dgm:prSet presAssocID="{581CC8C3-603B-47D4-B52F-C4BB96081463}" presName="horz1" presStyleCnt="0"/>
      <dgm:spPr/>
    </dgm:pt>
    <dgm:pt modelId="{903669F2-9CA1-BF49-998F-C40FDC82BA7F}" type="pres">
      <dgm:prSet presAssocID="{581CC8C3-603B-47D4-B52F-C4BB96081463}" presName="tx1" presStyleLbl="revTx" presStyleIdx="2" presStyleCnt="4"/>
      <dgm:spPr/>
    </dgm:pt>
    <dgm:pt modelId="{830E1493-E221-B54D-8856-FA13D887FE9D}" type="pres">
      <dgm:prSet presAssocID="{581CC8C3-603B-47D4-B52F-C4BB96081463}" presName="vert1" presStyleCnt="0"/>
      <dgm:spPr/>
    </dgm:pt>
    <dgm:pt modelId="{ACB656D9-C87C-B74D-A20B-586622C403E3}" type="pres">
      <dgm:prSet presAssocID="{517CE64B-666D-1543-A4FF-167C95250775}" presName="thickLine" presStyleLbl="alignNode1" presStyleIdx="3" presStyleCnt="4"/>
      <dgm:spPr/>
    </dgm:pt>
    <dgm:pt modelId="{02F44A59-2024-364A-ADCE-996B1C6DDC5B}" type="pres">
      <dgm:prSet presAssocID="{517CE64B-666D-1543-A4FF-167C95250775}" presName="horz1" presStyleCnt="0"/>
      <dgm:spPr/>
    </dgm:pt>
    <dgm:pt modelId="{8549897D-FC9D-9C43-B818-FF9CEC4A6646}" type="pres">
      <dgm:prSet presAssocID="{517CE64B-666D-1543-A4FF-167C95250775}" presName="tx1" presStyleLbl="revTx" presStyleIdx="3" presStyleCnt="4"/>
      <dgm:spPr/>
    </dgm:pt>
    <dgm:pt modelId="{0AD7F835-91DF-C540-907C-2C0506332A5A}" type="pres">
      <dgm:prSet presAssocID="{517CE64B-666D-1543-A4FF-167C95250775}" presName="vert1" presStyleCnt="0"/>
      <dgm:spPr/>
    </dgm:pt>
  </dgm:ptLst>
  <dgm:cxnLst>
    <dgm:cxn modelId="{F4E53C13-7D35-404A-9622-F90F9413910E}" type="presOf" srcId="{581CC8C3-603B-47D4-B52F-C4BB96081463}" destId="{903669F2-9CA1-BF49-998F-C40FDC82BA7F}" srcOrd="0" destOrd="0" presId="urn:microsoft.com/office/officeart/2008/layout/LinedList"/>
    <dgm:cxn modelId="{8DDD4024-D73F-3E42-A9F5-CEA820FA40D4}" type="presOf" srcId="{6CE1B206-FF65-475C-91A8-8330C0085E05}" destId="{8D7EF5AF-AC33-6749-BC11-9BD48508384C}" srcOrd="0" destOrd="0" presId="urn:microsoft.com/office/officeart/2008/layout/LinedList"/>
    <dgm:cxn modelId="{4773282A-4D5B-214F-92AB-36B5FD1AE8FC}" type="presOf" srcId="{663D245C-2D61-45D5-9D97-6CA2768658D8}" destId="{38A2239D-2EDC-C54D-ACDB-6271DE1C60D3}" srcOrd="0" destOrd="0" presId="urn:microsoft.com/office/officeart/2008/layout/LinedList"/>
    <dgm:cxn modelId="{C3AEA35D-84A4-4DBC-99D3-3F034DBE9D44}" srcId="{80BA80AE-9573-4139-A648-5D34AA621972}" destId="{663D245C-2D61-45D5-9D97-6CA2768658D8}" srcOrd="1" destOrd="0" parTransId="{22FDE06E-B9F1-4F97-8BBF-DBB0EC4D04FC}" sibTransId="{7FFC2169-2D0E-4EFD-BC57-7C5BD5816AC9}"/>
    <dgm:cxn modelId="{73EC6C62-E787-1B4C-9A60-C6794AC54A2F}" type="presOf" srcId="{517CE64B-666D-1543-A4FF-167C95250775}" destId="{8549897D-FC9D-9C43-B818-FF9CEC4A6646}" srcOrd="0" destOrd="0" presId="urn:microsoft.com/office/officeart/2008/layout/LinedList"/>
    <dgm:cxn modelId="{0B61A793-23F1-AD4E-9504-FA45637E486C}" type="presOf" srcId="{80BA80AE-9573-4139-A648-5D34AA621972}" destId="{8011C74D-F397-C34C-9A39-9DF163F020FD}" srcOrd="0" destOrd="0" presId="urn:microsoft.com/office/officeart/2008/layout/LinedList"/>
    <dgm:cxn modelId="{E6A86398-DC77-2F4A-BB4B-641083076D92}" srcId="{80BA80AE-9573-4139-A648-5D34AA621972}" destId="{517CE64B-666D-1543-A4FF-167C95250775}" srcOrd="3" destOrd="0" parTransId="{05970F82-0119-6B4A-B906-AFB4CF55DF90}" sibTransId="{EF93EFDF-B2B7-E341-9829-A76A4EC0DFFC}"/>
    <dgm:cxn modelId="{4A928EA2-6C04-40A0-963D-01AB04FD11AF}" srcId="{80BA80AE-9573-4139-A648-5D34AA621972}" destId="{581CC8C3-603B-47D4-B52F-C4BB96081463}" srcOrd="2" destOrd="0" parTransId="{5F194C4B-3F2A-4264-9D60-23811C9AB82D}" sibTransId="{FDAB9546-1B50-4227-9F98-7F152E7CB66C}"/>
    <dgm:cxn modelId="{4D645FC7-AEB9-482F-89BD-2A429D44AEE9}" srcId="{80BA80AE-9573-4139-A648-5D34AA621972}" destId="{6CE1B206-FF65-475C-91A8-8330C0085E05}" srcOrd="0" destOrd="0" parTransId="{790C39D8-F519-4DD4-A216-2A7393FDDCD8}" sibTransId="{FD0B5D83-511A-4898-AC7F-1FD75086058B}"/>
    <dgm:cxn modelId="{B6FD9321-1B72-D84A-9803-99A8A281B834}" type="presParOf" srcId="{8011C74D-F397-C34C-9A39-9DF163F020FD}" destId="{14BEA271-9E58-6040-AE7D-DE20B84FD5BA}" srcOrd="0" destOrd="0" presId="urn:microsoft.com/office/officeart/2008/layout/LinedList"/>
    <dgm:cxn modelId="{762AF045-C905-4B45-B75E-6ACECC853086}" type="presParOf" srcId="{8011C74D-F397-C34C-9A39-9DF163F020FD}" destId="{CEAE0805-FDBF-1347-BCAB-189EDDD83EF4}" srcOrd="1" destOrd="0" presId="urn:microsoft.com/office/officeart/2008/layout/LinedList"/>
    <dgm:cxn modelId="{7D178FFD-C128-B94F-AE24-77EA74A0E96D}" type="presParOf" srcId="{CEAE0805-FDBF-1347-BCAB-189EDDD83EF4}" destId="{8D7EF5AF-AC33-6749-BC11-9BD48508384C}" srcOrd="0" destOrd="0" presId="urn:microsoft.com/office/officeart/2008/layout/LinedList"/>
    <dgm:cxn modelId="{D1535CF8-3F2F-AE49-9192-FC8DA68DF27B}" type="presParOf" srcId="{CEAE0805-FDBF-1347-BCAB-189EDDD83EF4}" destId="{E3440B64-B252-9848-8183-94ECD475B088}" srcOrd="1" destOrd="0" presId="urn:microsoft.com/office/officeart/2008/layout/LinedList"/>
    <dgm:cxn modelId="{8C5424A0-BB18-1748-B3D2-BC46F90F6845}" type="presParOf" srcId="{8011C74D-F397-C34C-9A39-9DF163F020FD}" destId="{B6332EC0-2500-EF4E-A0F6-8455ACF455D4}" srcOrd="2" destOrd="0" presId="urn:microsoft.com/office/officeart/2008/layout/LinedList"/>
    <dgm:cxn modelId="{329518A5-C247-EB43-BB0D-207F4732F5D0}" type="presParOf" srcId="{8011C74D-F397-C34C-9A39-9DF163F020FD}" destId="{5E3E840A-5299-A749-8960-CD0EEA6E4792}" srcOrd="3" destOrd="0" presId="urn:microsoft.com/office/officeart/2008/layout/LinedList"/>
    <dgm:cxn modelId="{9DF2548F-B889-FF4E-84B5-4814FF56B325}" type="presParOf" srcId="{5E3E840A-5299-A749-8960-CD0EEA6E4792}" destId="{38A2239D-2EDC-C54D-ACDB-6271DE1C60D3}" srcOrd="0" destOrd="0" presId="urn:microsoft.com/office/officeart/2008/layout/LinedList"/>
    <dgm:cxn modelId="{E6CBF75F-9AA6-F140-94EC-4A5BD3DFC9D4}" type="presParOf" srcId="{5E3E840A-5299-A749-8960-CD0EEA6E4792}" destId="{6F6B3356-F497-C444-820F-010174961679}" srcOrd="1" destOrd="0" presId="urn:microsoft.com/office/officeart/2008/layout/LinedList"/>
    <dgm:cxn modelId="{3210FF95-CFD0-B44E-8E88-C0323917036F}" type="presParOf" srcId="{8011C74D-F397-C34C-9A39-9DF163F020FD}" destId="{2053169D-130B-DA42-B232-F574043F133F}" srcOrd="4" destOrd="0" presId="urn:microsoft.com/office/officeart/2008/layout/LinedList"/>
    <dgm:cxn modelId="{3AA18FA7-B6E2-E34D-B06F-69849502DE5A}" type="presParOf" srcId="{8011C74D-F397-C34C-9A39-9DF163F020FD}" destId="{B6657890-F450-C948-B9FB-98C87413D7B1}" srcOrd="5" destOrd="0" presId="urn:microsoft.com/office/officeart/2008/layout/LinedList"/>
    <dgm:cxn modelId="{FB296B6C-1F63-F048-A43D-570633DCF3A5}" type="presParOf" srcId="{B6657890-F450-C948-B9FB-98C87413D7B1}" destId="{903669F2-9CA1-BF49-998F-C40FDC82BA7F}" srcOrd="0" destOrd="0" presId="urn:microsoft.com/office/officeart/2008/layout/LinedList"/>
    <dgm:cxn modelId="{3302C2AD-BC9D-8E44-92D9-357C6DB650FA}" type="presParOf" srcId="{B6657890-F450-C948-B9FB-98C87413D7B1}" destId="{830E1493-E221-B54D-8856-FA13D887FE9D}" srcOrd="1" destOrd="0" presId="urn:microsoft.com/office/officeart/2008/layout/LinedList"/>
    <dgm:cxn modelId="{F177B5E7-06D8-A94A-B65B-E608140EE484}" type="presParOf" srcId="{8011C74D-F397-C34C-9A39-9DF163F020FD}" destId="{ACB656D9-C87C-B74D-A20B-586622C403E3}" srcOrd="6" destOrd="0" presId="urn:microsoft.com/office/officeart/2008/layout/LinedList"/>
    <dgm:cxn modelId="{58106F70-D25C-A641-B888-1D872A4E7AF4}" type="presParOf" srcId="{8011C74D-F397-C34C-9A39-9DF163F020FD}" destId="{02F44A59-2024-364A-ADCE-996B1C6DDC5B}" srcOrd="7" destOrd="0" presId="urn:microsoft.com/office/officeart/2008/layout/LinedList"/>
    <dgm:cxn modelId="{FBDC3365-9F90-A34E-9B3F-5C3E515E016E}" type="presParOf" srcId="{02F44A59-2024-364A-ADCE-996B1C6DDC5B}" destId="{8549897D-FC9D-9C43-B818-FF9CEC4A6646}" srcOrd="0" destOrd="0" presId="urn:microsoft.com/office/officeart/2008/layout/LinedList"/>
    <dgm:cxn modelId="{2AE6B2BA-BB20-F241-B987-52164AD17B08}" type="presParOf" srcId="{02F44A59-2024-364A-ADCE-996B1C6DDC5B}" destId="{0AD7F835-91DF-C540-907C-2C0506332A5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21AF01-619A-D944-9FCB-E7D6CDB9CAAE}"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pl-PL"/>
        </a:p>
      </dgm:t>
    </dgm:pt>
    <dgm:pt modelId="{C1ABD58D-0E97-E04B-874F-DC7371A90AA3}">
      <dgm:prSet phldrT="[Tekst]"/>
      <dgm:spPr/>
      <dgm:t>
        <a:bodyPr/>
        <a:lstStyle/>
        <a:p>
          <a:r>
            <a:rPr lang="pl-PL" dirty="0"/>
            <a:t>Praca samoistna</a:t>
          </a:r>
        </a:p>
      </dgm:t>
    </dgm:pt>
    <dgm:pt modelId="{DD487234-4DF5-3C45-8560-9F10F9008923}" type="parTrans" cxnId="{BB223C7B-8E01-5740-9C75-C3D62865DE4E}">
      <dgm:prSet/>
      <dgm:spPr/>
      <dgm:t>
        <a:bodyPr/>
        <a:lstStyle/>
        <a:p>
          <a:endParaRPr lang="pl-PL"/>
        </a:p>
      </dgm:t>
    </dgm:pt>
    <dgm:pt modelId="{D8413108-4E36-AB47-8C70-AEC951109F0C}" type="sibTrans" cxnId="{BB223C7B-8E01-5740-9C75-C3D62865DE4E}">
      <dgm:prSet/>
      <dgm:spPr/>
      <dgm:t>
        <a:bodyPr/>
        <a:lstStyle/>
        <a:p>
          <a:endParaRPr lang="pl-PL"/>
        </a:p>
      </dgm:t>
    </dgm:pt>
    <dgm:pt modelId="{04E2A10B-598F-4E40-AD3D-3A26EAD51D43}">
      <dgm:prSet phldrT="[Tekst]"/>
      <dgm:spPr/>
      <dgm:t>
        <a:bodyPr/>
        <a:lstStyle/>
        <a:p>
          <a:r>
            <a:rPr lang="pl-PL" dirty="0"/>
            <a:t>{Inicjał imienia] [Nazwisko]</a:t>
          </a:r>
          <a:r>
            <a:rPr lang="pl-PL" dirty="0">
              <a:highlight>
                <a:srgbClr val="FFFF00"/>
              </a:highlight>
            </a:rPr>
            <a:t>,</a:t>
          </a:r>
          <a:r>
            <a:rPr lang="pl-PL" dirty="0"/>
            <a:t> [</a:t>
          </a:r>
          <a:r>
            <a:rPr lang="pl-PL" i="1" dirty="0"/>
            <a:t>Pełny tytuł]</a:t>
          </a:r>
          <a:r>
            <a:rPr lang="pl-PL" i="1" dirty="0">
              <a:highlight>
                <a:srgbClr val="FFFF00"/>
              </a:highlight>
            </a:rPr>
            <a:t>,</a:t>
          </a:r>
          <a:r>
            <a:rPr lang="pl-PL" i="1" dirty="0"/>
            <a:t> </a:t>
          </a:r>
          <a:r>
            <a:rPr lang="pl-PL" i="0" dirty="0"/>
            <a:t>[opcjonalnie Wydawnictwo]</a:t>
          </a:r>
          <a:r>
            <a:rPr lang="pl-PL" i="0" dirty="0">
              <a:highlight>
                <a:srgbClr val="FFFF00"/>
              </a:highlight>
            </a:rPr>
            <a:t>,</a:t>
          </a:r>
          <a:r>
            <a:rPr lang="pl-PL" i="0" dirty="0"/>
            <a:t> [Miejsce i rok wydania]</a:t>
          </a:r>
          <a:r>
            <a:rPr lang="pl-PL" i="0" dirty="0">
              <a:highlight>
                <a:srgbClr val="FFFF00"/>
              </a:highlight>
            </a:rPr>
            <a:t>,</a:t>
          </a:r>
          <a:r>
            <a:rPr lang="pl-PL" i="0" dirty="0"/>
            <a:t> </a:t>
          </a:r>
          <a:r>
            <a:rPr lang="pl-PL" i="0" dirty="0">
              <a:highlight>
                <a:srgbClr val="FFFF00"/>
              </a:highlight>
            </a:rPr>
            <a:t>s. </a:t>
          </a:r>
          <a:r>
            <a:rPr lang="pl-PL" i="0" dirty="0"/>
            <a:t>[numer strony]</a:t>
          </a:r>
          <a:r>
            <a:rPr lang="pl-PL" i="0" dirty="0">
              <a:highlight>
                <a:srgbClr val="FFFF00"/>
              </a:highlight>
            </a:rPr>
            <a:t>.</a:t>
          </a:r>
          <a:endParaRPr lang="pl-PL" i="1" dirty="0">
            <a:highlight>
              <a:srgbClr val="FFFF00"/>
            </a:highlight>
          </a:endParaRPr>
        </a:p>
      </dgm:t>
    </dgm:pt>
    <dgm:pt modelId="{57E98ACB-7892-9642-99ED-EBECDEB114F7}" type="parTrans" cxnId="{9C3D0F21-D4FB-574F-9E31-E1A115ECC535}">
      <dgm:prSet/>
      <dgm:spPr/>
      <dgm:t>
        <a:bodyPr/>
        <a:lstStyle/>
        <a:p>
          <a:endParaRPr lang="pl-PL"/>
        </a:p>
      </dgm:t>
    </dgm:pt>
    <dgm:pt modelId="{E67319B6-5CA9-F142-BA39-5179935853E3}" type="sibTrans" cxnId="{9C3D0F21-D4FB-574F-9E31-E1A115ECC535}">
      <dgm:prSet/>
      <dgm:spPr/>
      <dgm:t>
        <a:bodyPr/>
        <a:lstStyle/>
        <a:p>
          <a:endParaRPr lang="pl-PL"/>
        </a:p>
      </dgm:t>
    </dgm:pt>
    <dgm:pt modelId="{D8C28630-2A4C-8749-A5AE-8E793BE6EBAC}">
      <dgm:prSet phldrT="[Tekst]"/>
      <dgm:spPr/>
      <dgm:t>
        <a:bodyPr/>
        <a:lstStyle/>
        <a:p>
          <a:r>
            <a:rPr lang="pl-PL" u="sng" dirty="0"/>
            <a:t>Przykład:</a:t>
          </a:r>
          <a:r>
            <a:rPr lang="pl-PL" u="none" dirty="0"/>
            <a:t> </a:t>
          </a:r>
          <a:r>
            <a:rPr lang="pl-PL" dirty="0"/>
            <a:t>Z. Stefański, R. Prawdzik, </a:t>
          </a:r>
          <a:r>
            <a:rPr lang="pl-PL" i="1" dirty="0"/>
            <a:t>Stosunki polsko-indyjskie 1947-1956, </a:t>
          </a:r>
          <a:r>
            <a:rPr lang="pl-PL" i="0" dirty="0"/>
            <a:t>Łódź 2001, s. 234.</a:t>
          </a:r>
          <a:endParaRPr lang="pl-PL" dirty="0"/>
        </a:p>
      </dgm:t>
    </dgm:pt>
    <dgm:pt modelId="{C356C03F-0846-E845-8D52-8FCB4AF7434B}" type="parTrans" cxnId="{3D7F882C-0291-9040-AEBF-B6FDBC5E1310}">
      <dgm:prSet/>
      <dgm:spPr/>
      <dgm:t>
        <a:bodyPr/>
        <a:lstStyle/>
        <a:p>
          <a:endParaRPr lang="pl-PL"/>
        </a:p>
      </dgm:t>
    </dgm:pt>
    <dgm:pt modelId="{5B338FA3-1028-BF48-8D3E-492E39EE33DB}" type="sibTrans" cxnId="{3D7F882C-0291-9040-AEBF-B6FDBC5E1310}">
      <dgm:prSet/>
      <dgm:spPr/>
      <dgm:t>
        <a:bodyPr/>
        <a:lstStyle/>
        <a:p>
          <a:endParaRPr lang="pl-PL"/>
        </a:p>
      </dgm:t>
    </dgm:pt>
    <dgm:pt modelId="{4E38216F-FCB7-7D48-92B7-6D6A93EC7C7A}">
      <dgm:prSet phldrT="[Tekst]"/>
      <dgm:spPr/>
      <dgm:t>
        <a:bodyPr/>
        <a:lstStyle/>
        <a:p>
          <a:r>
            <a:rPr lang="pl-PL" dirty="0"/>
            <a:t>Rozdział w pracy samoistnej</a:t>
          </a:r>
        </a:p>
      </dgm:t>
    </dgm:pt>
    <dgm:pt modelId="{2234FF56-3E40-0644-95AF-4564074B5B70}" type="parTrans" cxnId="{DBB3EAB9-66A0-7549-9406-22ECAA6FB89D}">
      <dgm:prSet/>
      <dgm:spPr/>
      <dgm:t>
        <a:bodyPr/>
        <a:lstStyle/>
        <a:p>
          <a:endParaRPr lang="pl-PL"/>
        </a:p>
      </dgm:t>
    </dgm:pt>
    <dgm:pt modelId="{E0B65004-FF4C-0D41-B9ED-548566B2E714}" type="sibTrans" cxnId="{DBB3EAB9-66A0-7549-9406-22ECAA6FB89D}">
      <dgm:prSet/>
      <dgm:spPr/>
      <dgm:t>
        <a:bodyPr/>
        <a:lstStyle/>
        <a:p>
          <a:endParaRPr lang="pl-PL"/>
        </a:p>
      </dgm:t>
    </dgm:pt>
    <dgm:pt modelId="{1A8571F1-044B-0A45-A56D-61BD62E2EA76}">
      <dgm:prSet phldrT="[Tekst]"/>
      <dgm:spPr/>
      <dgm:t>
        <a:bodyPr/>
        <a:lstStyle/>
        <a:p>
          <a:r>
            <a:rPr lang="pl-PL" dirty="0"/>
            <a:t>{Inicjał imienia] [Nazwisko]</a:t>
          </a:r>
          <a:r>
            <a:rPr lang="pl-PL" dirty="0">
              <a:highlight>
                <a:srgbClr val="FFFF00"/>
              </a:highlight>
            </a:rPr>
            <a:t>,</a:t>
          </a:r>
          <a:r>
            <a:rPr lang="pl-PL" dirty="0"/>
            <a:t> [</a:t>
          </a:r>
          <a:r>
            <a:rPr lang="pl-PL" i="1" dirty="0"/>
            <a:t>Tytuł rozdziału]</a:t>
          </a:r>
          <a:r>
            <a:rPr lang="pl-PL" i="1" dirty="0">
              <a:highlight>
                <a:srgbClr val="FFFF00"/>
              </a:highlight>
            </a:rPr>
            <a:t>, </a:t>
          </a:r>
          <a:r>
            <a:rPr lang="pl-PL" i="0" dirty="0">
              <a:highlight>
                <a:srgbClr val="FFFF00"/>
              </a:highlight>
            </a:rPr>
            <a:t>w: </a:t>
          </a:r>
          <a:r>
            <a:rPr lang="pl-PL" i="0" dirty="0"/>
            <a:t>[</a:t>
          </a:r>
          <a:r>
            <a:rPr lang="pl-PL" dirty="0"/>
            <a:t>Inicjał imienia] [Nazwisko]</a:t>
          </a:r>
          <a:r>
            <a:rPr lang="pl-PL" dirty="0">
              <a:highlight>
                <a:srgbClr val="FFFF00"/>
              </a:highlight>
            </a:rPr>
            <a:t>,</a:t>
          </a:r>
          <a:r>
            <a:rPr lang="pl-PL" dirty="0"/>
            <a:t> [</a:t>
          </a:r>
          <a:r>
            <a:rPr lang="pl-PL" i="1" dirty="0"/>
            <a:t>Pełny tytuł]</a:t>
          </a:r>
          <a:r>
            <a:rPr lang="pl-PL" i="1" dirty="0">
              <a:highlight>
                <a:srgbClr val="FFFF00"/>
              </a:highlight>
            </a:rPr>
            <a:t>,</a:t>
          </a:r>
          <a:r>
            <a:rPr lang="pl-PL" i="1" dirty="0"/>
            <a:t> </a:t>
          </a:r>
          <a:r>
            <a:rPr lang="pl-PL" i="0" dirty="0"/>
            <a:t> [opcjonalnie Wydawnictwo]</a:t>
          </a:r>
          <a:r>
            <a:rPr lang="pl-PL" i="0" dirty="0">
              <a:highlight>
                <a:srgbClr val="FFFF00"/>
              </a:highlight>
            </a:rPr>
            <a:t>,</a:t>
          </a:r>
          <a:r>
            <a:rPr lang="pl-PL" i="0" dirty="0"/>
            <a:t> [Miejsce i rok wydania]</a:t>
          </a:r>
          <a:r>
            <a:rPr lang="pl-PL" i="0" dirty="0">
              <a:highlight>
                <a:srgbClr val="FFFF00"/>
              </a:highlight>
            </a:rPr>
            <a:t>, s. </a:t>
          </a:r>
          <a:r>
            <a:rPr lang="pl-PL" i="0" dirty="0"/>
            <a:t>[numer strony]</a:t>
          </a:r>
          <a:r>
            <a:rPr lang="pl-PL" i="0" dirty="0">
              <a:highlight>
                <a:srgbClr val="FFFF00"/>
              </a:highlight>
            </a:rPr>
            <a:t>.</a:t>
          </a:r>
          <a:endParaRPr lang="pl-PL" dirty="0">
            <a:highlight>
              <a:srgbClr val="FFFF00"/>
            </a:highlight>
          </a:endParaRPr>
        </a:p>
      </dgm:t>
    </dgm:pt>
    <dgm:pt modelId="{FC6AB508-C633-EE41-BE95-46CC24F99352}" type="parTrans" cxnId="{FFCFB61E-E0AE-2C4D-B6DB-41750BBE8167}">
      <dgm:prSet/>
      <dgm:spPr/>
      <dgm:t>
        <a:bodyPr/>
        <a:lstStyle/>
        <a:p>
          <a:endParaRPr lang="pl-PL"/>
        </a:p>
      </dgm:t>
    </dgm:pt>
    <dgm:pt modelId="{8CC0BBA7-9241-DF4E-8B8A-DF980BBEF6E3}" type="sibTrans" cxnId="{FFCFB61E-E0AE-2C4D-B6DB-41750BBE8167}">
      <dgm:prSet/>
      <dgm:spPr/>
      <dgm:t>
        <a:bodyPr/>
        <a:lstStyle/>
        <a:p>
          <a:endParaRPr lang="pl-PL"/>
        </a:p>
      </dgm:t>
    </dgm:pt>
    <dgm:pt modelId="{AEDF4E69-A4BB-224B-A4C4-0AC010BC8A76}">
      <dgm:prSet phldrT="[Tekst]"/>
      <dgm:spPr/>
      <dgm:t>
        <a:bodyPr/>
        <a:lstStyle/>
        <a:p>
          <a:r>
            <a:rPr lang="pl-PL" u="sng" dirty="0"/>
            <a:t>Przykład: </a:t>
          </a:r>
          <a:r>
            <a:rPr lang="pl-PL" dirty="0"/>
            <a:t>R. </a:t>
          </a:r>
          <a:r>
            <a:rPr lang="pl-PL" dirty="0" err="1"/>
            <a:t>Zenderowski</a:t>
          </a:r>
          <a:r>
            <a:rPr lang="pl-PL" dirty="0"/>
            <a:t>, </a:t>
          </a:r>
          <a:r>
            <a:rPr lang="pl-PL" i="1" dirty="0"/>
            <a:t>Czym jest Europa? Kim są Europejczycy?, </a:t>
          </a:r>
          <a:r>
            <a:rPr lang="pl-PL" i="0" dirty="0"/>
            <a:t>w: S. Sowiński, R. </a:t>
          </a:r>
          <a:r>
            <a:rPr lang="pl-PL" i="0" dirty="0" err="1"/>
            <a:t>Zenderowski</a:t>
          </a:r>
          <a:r>
            <a:rPr lang="pl-PL" i="0" dirty="0"/>
            <a:t>, </a:t>
          </a:r>
          <a:r>
            <a:rPr lang="pl-PL" i="1" dirty="0"/>
            <a:t>Europa drogą Kościoła. Jan Paweł II o Europie i europejskości, </a:t>
          </a:r>
          <a:r>
            <a:rPr lang="pl-PL" i="0" dirty="0"/>
            <a:t>Wrocław-Warszawa-Kraków 2003, s. 15. </a:t>
          </a:r>
          <a:endParaRPr lang="pl-PL" dirty="0"/>
        </a:p>
      </dgm:t>
    </dgm:pt>
    <dgm:pt modelId="{63B0A4A0-F571-0A41-B866-10C13B33F1C8}" type="parTrans" cxnId="{536C3F99-77FD-D844-B1A3-1FC2DBDD8C23}">
      <dgm:prSet/>
      <dgm:spPr/>
      <dgm:t>
        <a:bodyPr/>
        <a:lstStyle/>
        <a:p>
          <a:endParaRPr lang="pl-PL"/>
        </a:p>
      </dgm:t>
    </dgm:pt>
    <dgm:pt modelId="{9582F057-E8C3-C648-832E-8A19B6E7ADE1}" type="sibTrans" cxnId="{536C3F99-77FD-D844-B1A3-1FC2DBDD8C23}">
      <dgm:prSet/>
      <dgm:spPr/>
      <dgm:t>
        <a:bodyPr/>
        <a:lstStyle/>
        <a:p>
          <a:endParaRPr lang="pl-PL"/>
        </a:p>
      </dgm:t>
    </dgm:pt>
    <dgm:pt modelId="{F8773F2E-7867-DC43-9E21-716E723D16D3}">
      <dgm:prSet phldrT="[Tekst]"/>
      <dgm:spPr/>
      <dgm:t>
        <a:bodyPr/>
        <a:lstStyle/>
        <a:p>
          <a:r>
            <a:rPr lang="pl-PL" dirty="0"/>
            <a:t>Artykuł w pracy zbiorowej</a:t>
          </a:r>
        </a:p>
      </dgm:t>
    </dgm:pt>
    <dgm:pt modelId="{F788144D-95B9-8B4E-93A9-2FC692E3F400}" type="parTrans" cxnId="{8F4D9C2A-79A9-654A-AD01-A640C7BC6A63}">
      <dgm:prSet/>
      <dgm:spPr/>
      <dgm:t>
        <a:bodyPr/>
        <a:lstStyle/>
        <a:p>
          <a:endParaRPr lang="pl-PL"/>
        </a:p>
      </dgm:t>
    </dgm:pt>
    <dgm:pt modelId="{D9671AE8-62C8-9C4A-824E-A5FE96D212FB}" type="sibTrans" cxnId="{8F4D9C2A-79A9-654A-AD01-A640C7BC6A63}">
      <dgm:prSet/>
      <dgm:spPr/>
      <dgm:t>
        <a:bodyPr/>
        <a:lstStyle/>
        <a:p>
          <a:endParaRPr lang="pl-PL"/>
        </a:p>
      </dgm:t>
    </dgm:pt>
    <dgm:pt modelId="{60094A29-CF8E-1C4E-B6AE-27FC36951C02}">
      <dgm:prSet phldrT="[Tekst]"/>
      <dgm:spPr/>
      <dgm:t>
        <a:bodyPr/>
        <a:lstStyle/>
        <a:p>
          <a:r>
            <a:rPr lang="pl-PL" dirty="0"/>
            <a:t>{Inicjał imienia] [Nazwisko]</a:t>
          </a:r>
          <a:r>
            <a:rPr lang="pl-PL" dirty="0">
              <a:highlight>
                <a:srgbClr val="FFFF00"/>
              </a:highlight>
            </a:rPr>
            <a:t>,</a:t>
          </a:r>
          <a:r>
            <a:rPr lang="pl-PL" dirty="0"/>
            <a:t> [</a:t>
          </a:r>
          <a:r>
            <a:rPr lang="pl-PL" i="1" dirty="0"/>
            <a:t>Tytuł artykułu]</a:t>
          </a:r>
          <a:r>
            <a:rPr lang="pl-PL" i="1" dirty="0">
              <a:highlight>
                <a:srgbClr val="FFFF00"/>
              </a:highlight>
            </a:rPr>
            <a:t>, </a:t>
          </a:r>
          <a:r>
            <a:rPr lang="pl-PL" i="0" dirty="0">
              <a:highlight>
                <a:srgbClr val="FFFF00"/>
              </a:highlight>
            </a:rPr>
            <a:t>w: </a:t>
          </a:r>
          <a:r>
            <a:rPr lang="pl-PL" i="0" dirty="0"/>
            <a:t>[</a:t>
          </a:r>
          <a:r>
            <a:rPr lang="pl-PL" dirty="0"/>
            <a:t>Inicjał imienia] [Nazwisko] </a:t>
          </a:r>
          <a:r>
            <a:rPr lang="pl-PL" dirty="0">
              <a:highlight>
                <a:srgbClr val="FFFF00"/>
              </a:highlight>
            </a:rPr>
            <a:t>(red.), </a:t>
          </a:r>
          <a:r>
            <a:rPr lang="pl-PL" dirty="0"/>
            <a:t>[</a:t>
          </a:r>
          <a:r>
            <a:rPr lang="pl-PL" i="1" dirty="0"/>
            <a:t>Pełny tytuł]</a:t>
          </a:r>
          <a:r>
            <a:rPr lang="pl-PL" i="1" dirty="0">
              <a:highlight>
                <a:srgbClr val="FFFF00"/>
              </a:highlight>
            </a:rPr>
            <a:t>, </a:t>
          </a:r>
          <a:r>
            <a:rPr lang="pl-PL" i="0" dirty="0"/>
            <a:t>[opcjonalnie Wydawnictwo]</a:t>
          </a:r>
          <a:r>
            <a:rPr lang="pl-PL" i="0" dirty="0">
              <a:highlight>
                <a:srgbClr val="FFFF00"/>
              </a:highlight>
            </a:rPr>
            <a:t>, </a:t>
          </a:r>
          <a:r>
            <a:rPr lang="pl-PL" i="0" dirty="0"/>
            <a:t>[Miejsce i rok wydania]</a:t>
          </a:r>
          <a:r>
            <a:rPr lang="pl-PL" i="0" dirty="0">
              <a:highlight>
                <a:srgbClr val="FFFF00"/>
              </a:highlight>
            </a:rPr>
            <a:t>, s. </a:t>
          </a:r>
          <a:r>
            <a:rPr lang="pl-PL" i="0" dirty="0"/>
            <a:t>[numer strony]</a:t>
          </a:r>
          <a:r>
            <a:rPr lang="pl-PL" i="0" dirty="0">
              <a:highlight>
                <a:srgbClr val="FFFF00"/>
              </a:highlight>
            </a:rPr>
            <a:t>.</a:t>
          </a:r>
          <a:endParaRPr lang="pl-PL" dirty="0">
            <a:highlight>
              <a:srgbClr val="FFFF00"/>
            </a:highlight>
          </a:endParaRPr>
        </a:p>
      </dgm:t>
    </dgm:pt>
    <dgm:pt modelId="{DE3FA45B-8BC9-F544-AED3-2A14F992BFA9}" type="parTrans" cxnId="{D360BB96-AD56-CF4E-AE2F-842EEF8A82D3}">
      <dgm:prSet/>
      <dgm:spPr/>
      <dgm:t>
        <a:bodyPr/>
        <a:lstStyle/>
        <a:p>
          <a:endParaRPr lang="pl-PL"/>
        </a:p>
      </dgm:t>
    </dgm:pt>
    <dgm:pt modelId="{719B1B70-24DA-3D4E-9058-4DCC60F3075E}" type="sibTrans" cxnId="{D360BB96-AD56-CF4E-AE2F-842EEF8A82D3}">
      <dgm:prSet/>
      <dgm:spPr/>
      <dgm:t>
        <a:bodyPr/>
        <a:lstStyle/>
        <a:p>
          <a:endParaRPr lang="pl-PL"/>
        </a:p>
      </dgm:t>
    </dgm:pt>
    <dgm:pt modelId="{1C31F677-59D4-7743-AD40-A8BF82778F54}">
      <dgm:prSet phldrT="[Tekst]"/>
      <dgm:spPr/>
      <dgm:t>
        <a:bodyPr/>
        <a:lstStyle/>
        <a:p>
          <a:r>
            <a:rPr lang="pl-PL" u="sng" dirty="0"/>
            <a:t>Przykład: </a:t>
          </a:r>
          <a:r>
            <a:rPr lang="pl-PL" u="none" dirty="0"/>
            <a:t>J. Zieleniec, </a:t>
          </a:r>
          <a:r>
            <a:rPr lang="pl-PL" i="1" u="none" dirty="0"/>
            <a:t>My w Europie, </a:t>
          </a:r>
          <a:r>
            <a:rPr lang="pl-PL" i="0" u="none" dirty="0"/>
            <a:t>w: A. </a:t>
          </a:r>
          <a:r>
            <a:rPr lang="pl-PL" i="0" u="none" dirty="0" err="1"/>
            <a:t>Dylus</a:t>
          </a:r>
          <a:r>
            <a:rPr lang="pl-PL" i="0" u="none" dirty="0"/>
            <a:t> (red.), Europa. Drogi integracji, Warszawa 1999, 274-278.</a:t>
          </a:r>
          <a:endParaRPr lang="pl-PL" u="sng" dirty="0"/>
        </a:p>
      </dgm:t>
    </dgm:pt>
    <dgm:pt modelId="{07BEF297-5DEB-8D4F-8367-25BC65FD6CB1}" type="parTrans" cxnId="{6AF2ED64-91E6-4945-A8F7-F8806EE16DDE}">
      <dgm:prSet/>
      <dgm:spPr/>
      <dgm:t>
        <a:bodyPr/>
        <a:lstStyle/>
        <a:p>
          <a:endParaRPr lang="pl-PL"/>
        </a:p>
      </dgm:t>
    </dgm:pt>
    <dgm:pt modelId="{259F05DB-8475-F540-8B2A-DDF9B6ADB960}" type="sibTrans" cxnId="{6AF2ED64-91E6-4945-A8F7-F8806EE16DDE}">
      <dgm:prSet/>
      <dgm:spPr/>
      <dgm:t>
        <a:bodyPr/>
        <a:lstStyle/>
        <a:p>
          <a:endParaRPr lang="pl-PL"/>
        </a:p>
      </dgm:t>
    </dgm:pt>
    <dgm:pt modelId="{C35C159F-5BF7-F54C-BB25-248C5408A8E5}">
      <dgm:prSet/>
      <dgm:spPr/>
      <dgm:t>
        <a:bodyPr/>
        <a:lstStyle/>
        <a:p>
          <a:r>
            <a:rPr lang="pl-PL" dirty="0"/>
            <a:t>Artykuł w czasopiśmie</a:t>
          </a:r>
        </a:p>
      </dgm:t>
    </dgm:pt>
    <dgm:pt modelId="{7EC05DCA-AE81-D44B-8027-4AE8C832FDED}" type="parTrans" cxnId="{2CCC2277-4DB9-934E-93FC-D4B484C60870}">
      <dgm:prSet/>
      <dgm:spPr/>
      <dgm:t>
        <a:bodyPr/>
        <a:lstStyle/>
        <a:p>
          <a:endParaRPr lang="pl-PL"/>
        </a:p>
      </dgm:t>
    </dgm:pt>
    <dgm:pt modelId="{61644450-36C8-8549-B667-20CD7E2CC61B}" type="sibTrans" cxnId="{2CCC2277-4DB9-934E-93FC-D4B484C60870}">
      <dgm:prSet/>
      <dgm:spPr/>
      <dgm:t>
        <a:bodyPr/>
        <a:lstStyle/>
        <a:p>
          <a:endParaRPr lang="pl-PL"/>
        </a:p>
      </dgm:t>
    </dgm:pt>
    <dgm:pt modelId="{6A566BC3-13D7-A54A-B1E5-DD1C4DA9425E}">
      <dgm:prSet/>
      <dgm:spPr/>
      <dgm:t>
        <a:bodyPr/>
        <a:lstStyle/>
        <a:p>
          <a:endParaRPr lang="pl-PL" dirty="0"/>
        </a:p>
      </dgm:t>
    </dgm:pt>
    <dgm:pt modelId="{25B147E7-92AF-084F-ABC0-D9FA3322607D}" type="parTrans" cxnId="{3355F5F6-FFED-4D4B-A498-BEF1D09169BB}">
      <dgm:prSet/>
      <dgm:spPr/>
      <dgm:t>
        <a:bodyPr/>
        <a:lstStyle/>
        <a:p>
          <a:endParaRPr lang="pl-PL"/>
        </a:p>
      </dgm:t>
    </dgm:pt>
    <dgm:pt modelId="{D96829B7-FE5C-0646-8E5B-D300024C76B4}" type="sibTrans" cxnId="{3355F5F6-FFED-4D4B-A498-BEF1D09169BB}">
      <dgm:prSet/>
      <dgm:spPr/>
      <dgm:t>
        <a:bodyPr/>
        <a:lstStyle/>
        <a:p>
          <a:endParaRPr lang="pl-PL"/>
        </a:p>
      </dgm:t>
    </dgm:pt>
    <dgm:pt modelId="{5917CE47-CADC-044F-8FB2-7BF5FE30FC22}">
      <dgm:prSet/>
      <dgm:spPr/>
      <dgm:t>
        <a:bodyPr/>
        <a:lstStyle/>
        <a:p>
          <a:r>
            <a:rPr lang="pl-PL" dirty="0"/>
            <a:t>{Inicjał imienia] [Nazwisko]</a:t>
          </a:r>
          <a:r>
            <a:rPr lang="pl-PL" dirty="0">
              <a:highlight>
                <a:srgbClr val="FFFF00"/>
              </a:highlight>
            </a:rPr>
            <a:t>, </a:t>
          </a:r>
          <a:r>
            <a:rPr lang="pl-PL" dirty="0"/>
            <a:t>[T</a:t>
          </a:r>
          <a:r>
            <a:rPr lang="pl-PL" i="1" dirty="0"/>
            <a:t>ytuł artykułu]</a:t>
          </a:r>
          <a:r>
            <a:rPr lang="pl-PL" i="1" dirty="0">
              <a:highlight>
                <a:srgbClr val="FFFF00"/>
              </a:highlight>
            </a:rPr>
            <a:t>, „</a:t>
          </a:r>
          <a:r>
            <a:rPr lang="pl-PL" i="0" dirty="0">
              <a:highlight>
                <a:srgbClr val="FFFF00"/>
              </a:highlight>
            </a:rPr>
            <a:t>[</a:t>
          </a:r>
          <a:r>
            <a:rPr lang="pl-PL" i="0" dirty="0"/>
            <a:t>Tytuł czasopisma</a:t>
          </a:r>
          <a:r>
            <a:rPr lang="pl-PL" i="0" dirty="0">
              <a:highlight>
                <a:srgbClr val="FFFF00"/>
              </a:highlight>
            </a:rPr>
            <a:t>]”</a:t>
          </a:r>
          <a:r>
            <a:rPr lang="pl-PL" i="0" dirty="0"/>
            <a:t>, [Rok],  </a:t>
          </a:r>
          <a:r>
            <a:rPr lang="pl-PL" i="0" dirty="0">
              <a:highlight>
                <a:srgbClr val="FFFF00"/>
              </a:highlight>
            </a:rPr>
            <a:t>nr</a:t>
          </a:r>
          <a:r>
            <a:rPr lang="pl-PL" i="0" dirty="0"/>
            <a:t> [Numer] </a:t>
          </a:r>
          <a:r>
            <a:rPr lang="pl-PL" i="0" dirty="0">
              <a:highlight>
                <a:srgbClr val="FFFF00"/>
              </a:highlight>
            </a:rPr>
            <a:t>s.</a:t>
          </a:r>
          <a:r>
            <a:rPr lang="pl-PL" i="0" dirty="0"/>
            <a:t> [numer strony]</a:t>
          </a:r>
          <a:r>
            <a:rPr lang="pl-PL" i="0" dirty="0">
              <a:highlight>
                <a:srgbClr val="FFFF00"/>
              </a:highlight>
            </a:rPr>
            <a:t>.</a:t>
          </a:r>
          <a:endParaRPr lang="pl-PL" i="1" dirty="0">
            <a:highlight>
              <a:srgbClr val="FFFF00"/>
            </a:highlight>
          </a:endParaRPr>
        </a:p>
      </dgm:t>
    </dgm:pt>
    <dgm:pt modelId="{F9BD050F-F970-E14A-84B8-ED6172417517}" type="parTrans" cxnId="{C614C465-5A86-7049-A224-7B0D4B3000B9}">
      <dgm:prSet/>
      <dgm:spPr/>
      <dgm:t>
        <a:bodyPr/>
        <a:lstStyle/>
        <a:p>
          <a:endParaRPr lang="pl-PL"/>
        </a:p>
      </dgm:t>
    </dgm:pt>
    <dgm:pt modelId="{3C85D849-84BF-294D-A01D-58399D43A7A0}" type="sibTrans" cxnId="{C614C465-5A86-7049-A224-7B0D4B3000B9}">
      <dgm:prSet/>
      <dgm:spPr/>
      <dgm:t>
        <a:bodyPr/>
        <a:lstStyle/>
        <a:p>
          <a:endParaRPr lang="pl-PL"/>
        </a:p>
      </dgm:t>
    </dgm:pt>
    <dgm:pt modelId="{AF7BD01F-2825-344F-8115-4B2ADCFD31C4}">
      <dgm:prSet/>
      <dgm:spPr/>
      <dgm:t>
        <a:bodyPr/>
        <a:lstStyle/>
        <a:p>
          <a:r>
            <a:rPr lang="pl-PL" i="0" u="sng" dirty="0"/>
            <a:t>Przykład</a:t>
          </a:r>
          <a:r>
            <a:rPr lang="pl-PL" i="0" dirty="0"/>
            <a:t>: P. Dwornicki, </a:t>
          </a:r>
          <a:r>
            <a:rPr lang="pl-PL" i="1" dirty="0"/>
            <a:t>Znaczenie terminu „granica” w literaturze niemieckiej, „</a:t>
          </a:r>
          <a:r>
            <a:rPr lang="pl-PL" i="0" dirty="0"/>
            <a:t>Politologia”, 2000, nr 3, s.13. </a:t>
          </a:r>
        </a:p>
      </dgm:t>
    </dgm:pt>
    <dgm:pt modelId="{9794463A-39F1-7847-9F2F-49F6B8F807FC}" type="parTrans" cxnId="{4B05738E-4C56-9449-83C8-AE9ABF1BFA6E}">
      <dgm:prSet/>
      <dgm:spPr/>
      <dgm:t>
        <a:bodyPr/>
        <a:lstStyle/>
        <a:p>
          <a:endParaRPr lang="pl-PL"/>
        </a:p>
      </dgm:t>
    </dgm:pt>
    <dgm:pt modelId="{A6AA656B-E385-2947-A387-A6BBCE066B2C}" type="sibTrans" cxnId="{4B05738E-4C56-9449-83C8-AE9ABF1BFA6E}">
      <dgm:prSet/>
      <dgm:spPr/>
      <dgm:t>
        <a:bodyPr/>
        <a:lstStyle/>
        <a:p>
          <a:endParaRPr lang="pl-PL"/>
        </a:p>
      </dgm:t>
    </dgm:pt>
    <dgm:pt modelId="{DA031270-70BC-C34D-BD5F-46D51F781B7B}" type="pres">
      <dgm:prSet presAssocID="{3721AF01-619A-D944-9FCB-E7D6CDB9CAAE}" presName="Name0" presStyleCnt="0">
        <dgm:presLayoutVars>
          <dgm:dir/>
          <dgm:animLvl val="lvl"/>
          <dgm:resizeHandles val="exact"/>
        </dgm:presLayoutVars>
      </dgm:prSet>
      <dgm:spPr/>
    </dgm:pt>
    <dgm:pt modelId="{386418BF-365E-554A-B702-2C888CDDA661}" type="pres">
      <dgm:prSet presAssocID="{C1ABD58D-0E97-E04B-874F-DC7371A90AA3}" presName="linNode" presStyleCnt="0"/>
      <dgm:spPr/>
    </dgm:pt>
    <dgm:pt modelId="{076FB984-F9B8-5542-A5DA-B00D54B94644}" type="pres">
      <dgm:prSet presAssocID="{C1ABD58D-0E97-E04B-874F-DC7371A90AA3}" presName="parentText" presStyleLbl="node1" presStyleIdx="0" presStyleCnt="4" custScaleX="65801" custScaleY="55719" custLinFactNeighborX="-9" custLinFactNeighborY="-800">
        <dgm:presLayoutVars>
          <dgm:chMax val="1"/>
          <dgm:bulletEnabled val="1"/>
        </dgm:presLayoutVars>
      </dgm:prSet>
      <dgm:spPr/>
    </dgm:pt>
    <dgm:pt modelId="{1ECFF249-9B1B-DD4D-AC1D-881C5C7A117E}" type="pres">
      <dgm:prSet presAssocID="{C1ABD58D-0E97-E04B-874F-DC7371A90AA3}" presName="descendantText" presStyleLbl="alignAccFollowNode1" presStyleIdx="0" presStyleCnt="4" custScaleX="118507" custScaleY="100214">
        <dgm:presLayoutVars>
          <dgm:bulletEnabled val="1"/>
        </dgm:presLayoutVars>
      </dgm:prSet>
      <dgm:spPr/>
    </dgm:pt>
    <dgm:pt modelId="{3B9E2436-DBAE-3B44-AFBF-C5A88D9406BC}" type="pres">
      <dgm:prSet presAssocID="{D8413108-4E36-AB47-8C70-AEC951109F0C}" presName="sp" presStyleCnt="0"/>
      <dgm:spPr/>
    </dgm:pt>
    <dgm:pt modelId="{0903CEC4-F016-3641-A89C-3FAF7DEB8A5E}" type="pres">
      <dgm:prSet presAssocID="{4E38216F-FCB7-7D48-92B7-6D6A93EC7C7A}" presName="linNode" presStyleCnt="0"/>
      <dgm:spPr/>
    </dgm:pt>
    <dgm:pt modelId="{5DD7BADD-4875-D24A-903F-897DDC31E2E4}" type="pres">
      <dgm:prSet presAssocID="{4E38216F-FCB7-7D48-92B7-6D6A93EC7C7A}" presName="parentText" presStyleLbl="node1" presStyleIdx="1" presStyleCnt="4" custScaleX="65800" custScaleY="62768">
        <dgm:presLayoutVars>
          <dgm:chMax val="1"/>
          <dgm:bulletEnabled val="1"/>
        </dgm:presLayoutVars>
      </dgm:prSet>
      <dgm:spPr/>
    </dgm:pt>
    <dgm:pt modelId="{5EC844AC-4AC7-844B-B168-E53ABD8E52BD}" type="pres">
      <dgm:prSet presAssocID="{4E38216F-FCB7-7D48-92B7-6D6A93EC7C7A}" presName="descendantText" presStyleLbl="alignAccFollowNode1" presStyleIdx="1" presStyleCnt="4" custScaleX="128070" custScaleY="76553">
        <dgm:presLayoutVars>
          <dgm:bulletEnabled val="1"/>
        </dgm:presLayoutVars>
      </dgm:prSet>
      <dgm:spPr/>
    </dgm:pt>
    <dgm:pt modelId="{0B714FE6-1DCF-4248-95C8-3699A2E85FC7}" type="pres">
      <dgm:prSet presAssocID="{E0B65004-FF4C-0D41-B9ED-548566B2E714}" presName="sp" presStyleCnt="0"/>
      <dgm:spPr/>
    </dgm:pt>
    <dgm:pt modelId="{BB9C2107-4171-4548-93C6-9482DB72D9A0}" type="pres">
      <dgm:prSet presAssocID="{F8773F2E-7867-DC43-9E21-716E723D16D3}" presName="linNode" presStyleCnt="0"/>
      <dgm:spPr/>
    </dgm:pt>
    <dgm:pt modelId="{E4E1304B-FE37-074F-B16F-4FCF735B38C8}" type="pres">
      <dgm:prSet presAssocID="{F8773F2E-7867-DC43-9E21-716E723D16D3}" presName="parentText" presStyleLbl="node1" presStyleIdx="2" presStyleCnt="4" custScaleX="77830" custScaleY="56586">
        <dgm:presLayoutVars>
          <dgm:chMax val="1"/>
          <dgm:bulletEnabled val="1"/>
        </dgm:presLayoutVars>
      </dgm:prSet>
      <dgm:spPr/>
    </dgm:pt>
    <dgm:pt modelId="{EF7BC9E3-CB9B-5F4E-B96F-EC2E4F3CF123}" type="pres">
      <dgm:prSet presAssocID="{F8773F2E-7867-DC43-9E21-716E723D16D3}" presName="descendantText" presStyleLbl="alignAccFollowNode1" presStyleIdx="2" presStyleCnt="4" custScaleX="147282" custScaleY="87784">
        <dgm:presLayoutVars>
          <dgm:bulletEnabled val="1"/>
        </dgm:presLayoutVars>
      </dgm:prSet>
      <dgm:spPr/>
    </dgm:pt>
    <dgm:pt modelId="{985C255D-9FD2-BE4F-AC62-04A0E5663490}" type="pres">
      <dgm:prSet presAssocID="{D9671AE8-62C8-9C4A-824E-A5FE96D212FB}" presName="sp" presStyleCnt="0"/>
      <dgm:spPr/>
    </dgm:pt>
    <dgm:pt modelId="{66DC29E4-F566-D94E-A439-8A299620D78C}" type="pres">
      <dgm:prSet presAssocID="{C35C159F-5BF7-F54C-BB25-248C5408A8E5}" presName="linNode" presStyleCnt="0"/>
      <dgm:spPr/>
    </dgm:pt>
    <dgm:pt modelId="{BEC9B726-5CB5-4345-A838-C43927A88C62}" type="pres">
      <dgm:prSet presAssocID="{C35C159F-5BF7-F54C-BB25-248C5408A8E5}" presName="parentText" presStyleLbl="node1" presStyleIdx="3" presStyleCnt="4" custScaleX="67038" custScaleY="45201">
        <dgm:presLayoutVars>
          <dgm:chMax val="1"/>
          <dgm:bulletEnabled val="1"/>
        </dgm:presLayoutVars>
      </dgm:prSet>
      <dgm:spPr/>
    </dgm:pt>
    <dgm:pt modelId="{087B2F6B-743D-B446-99CA-D395E149798D}" type="pres">
      <dgm:prSet presAssocID="{C35C159F-5BF7-F54C-BB25-248C5408A8E5}" presName="descendantText" presStyleLbl="alignAccFollowNode1" presStyleIdx="3" presStyleCnt="4" custScaleX="120376" custScaleY="89997">
        <dgm:presLayoutVars>
          <dgm:bulletEnabled val="1"/>
        </dgm:presLayoutVars>
      </dgm:prSet>
      <dgm:spPr/>
    </dgm:pt>
  </dgm:ptLst>
  <dgm:cxnLst>
    <dgm:cxn modelId="{E381B107-AAAB-7748-91A7-9DE0D350097E}" type="presOf" srcId="{1A8571F1-044B-0A45-A56D-61BD62E2EA76}" destId="{5EC844AC-4AC7-844B-B168-E53ABD8E52BD}" srcOrd="0" destOrd="0" presId="urn:microsoft.com/office/officeart/2005/8/layout/vList5"/>
    <dgm:cxn modelId="{5F13461A-D427-7147-BF0C-379A6B324EBF}" type="presOf" srcId="{AF7BD01F-2825-344F-8115-4B2ADCFD31C4}" destId="{087B2F6B-743D-B446-99CA-D395E149798D}" srcOrd="0" destOrd="2" presId="urn:microsoft.com/office/officeart/2005/8/layout/vList5"/>
    <dgm:cxn modelId="{FFCFB61E-E0AE-2C4D-B6DB-41750BBE8167}" srcId="{4E38216F-FCB7-7D48-92B7-6D6A93EC7C7A}" destId="{1A8571F1-044B-0A45-A56D-61BD62E2EA76}" srcOrd="0" destOrd="0" parTransId="{FC6AB508-C633-EE41-BE95-46CC24F99352}" sibTransId="{8CC0BBA7-9241-DF4E-8B8A-DF980BBEF6E3}"/>
    <dgm:cxn modelId="{9C3D0F21-D4FB-574F-9E31-E1A115ECC535}" srcId="{C1ABD58D-0E97-E04B-874F-DC7371A90AA3}" destId="{04E2A10B-598F-4E40-AD3D-3A26EAD51D43}" srcOrd="0" destOrd="0" parTransId="{57E98ACB-7892-9642-99ED-EBECDEB114F7}" sibTransId="{E67319B6-5CA9-F142-BA39-5179935853E3}"/>
    <dgm:cxn modelId="{8F4D9C2A-79A9-654A-AD01-A640C7BC6A63}" srcId="{3721AF01-619A-D944-9FCB-E7D6CDB9CAAE}" destId="{F8773F2E-7867-DC43-9E21-716E723D16D3}" srcOrd="2" destOrd="0" parTransId="{F788144D-95B9-8B4E-93A9-2FC692E3F400}" sibTransId="{D9671AE8-62C8-9C4A-824E-A5FE96D212FB}"/>
    <dgm:cxn modelId="{3D7F882C-0291-9040-AEBF-B6FDBC5E1310}" srcId="{C1ABD58D-0E97-E04B-874F-DC7371A90AA3}" destId="{D8C28630-2A4C-8749-A5AE-8E793BE6EBAC}" srcOrd="1" destOrd="0" parTransId="{C356C03F-0846-E845-8D52-8FCB4AF7434B}" sibTransId="{5B338FA3-1028-BF48-8D3E-492E39EE33DB}"/>
    <dgm:cxn modelId="{8E9C0F46-5D03-6D48-9FB5-13F903D8984F}" type="presOf" srcId="{C35C159F-5BF7-F54C-BB25-248C5408A8E5}" destId="{BEC9B726-5CB5-4345-A838-C43927A88C62}" srcOrd="0" destOrd="0" presId="urn:microsoft.com/office/officeart/2005/8/layout/vList5"/>
    <dgm:cxn modelId="{1FCF4E5B-F18C-1247-A95B-12D314C89969}" type="presOf" srcId="{5917CE47-CADC-044F-8FB2-7BF5FE30FC22}" destId="{087B2F6B-743D-B446-99CA-D395E149798D}" srcOrd="0" destOrd="1" presId="urn:microsoft.com/office/officeart/2005/8/layout/vList5"/>
    <dgm:cxn modelId="{6AF2ED64-91E6-4945-A8F7-F8806EE16DDE}" srcId="{F8773F2E-7867-DC43-9E21-716E723D16D3}" destId="{1C31F677-59D4-7743-AD40-A8BF82778F54}" srcOrd="1" destOrd="0" parTransId="{07BEF297-5DEB-8D4F-8367-25BC65FD6CB1}" sibTransId="{259F05DB-8475-F540-8B2A-DDF9B6ADB960}"/>
    <dgm:cxn modelId="{C614C465-5A86-7049-A224-7B0D4B3000B9}" srcId="{C35C159F-5BF7-F54C-BB25-248C5408A8E5}" destId="{5917CE47-CADC-044F-8FB2-7BF5FE30FC22}" srcOrd="1" destOrd="0" parTransId="{F9BD050F-F970-E14A-84B8-ED6172417517}" sibTransId="{3C85D849-84BF-294D-A01D-58399D43A7A0}"/>
    <dgm:cxn modelId="{B26D4D72-2D86-3146-8AD9-0B1855F184D1}" type="presOf" srcId="{F8773F2E-7867-DC43-9E21-716E723D16D3}" destId="{E4E1304B-FE37-074F-B16F-4FCF735B38C8}" srcOrd="0" destOrd="0" presId="urn:microsoft.com/office/officeart/2005/8/layout/vList5"/>
    <dgm:cxn modelId="{1836FC76-1F72-8F45-A904-45D1F0428BF8}" type="presOf" srcId="{4E38216F-FCB7-7D48-92B7-6D6A93EC7C7A}" destId="{5DD7BADD-4875-D24A-903F-897DDC31E2E4}" srcOrd="0" destOrd="0" presId="urn:microsoft.com/office/officeart/2005/8/layout/vList5"/>
    <dgm:cxn modelId="{2CCC2277-4DB9-934E-93FC-D4B484C60870}" srcId="{3721AF01-619A-D944-9FCB-E7D6CDB9CAAE}" destId="{C35C159F-5BF7-F54C-BB25-248C5408A8E5}" srcOrd="3" destOrd="0" parTransId="{7EC05DCA-AE81-D44B-8027-4AE8C832FDED}" sibTransId="{61644450-36C8-8549-B667-20CD7E2CC61B}"/>
    <dgm:cxn modelId="{BB223C7B-8E01-5740-9C75-C3D62865DE4E}" srcId="{3721AF01-619A-D944-9FCB-E7D6CDB9CAAE}" destId="{C1ABD58D-0E97-E04B-874F-DC7371A90AA3}" srcOrd="0" destOrd="0" parTransId="{DD487234-4DF5-3C45-8560-9F10F9008923}" sibTransId="{D8413108-4E36-AB47-8C70-AEC951109F0C}"/>
    <dgm:cxn modelId="{890DD488-EBC7-C34A-AF32-600D2102AD25}" type="presOf" srcId="{04E2A10B-598F-4E40-AD3D-3A26EAD51D43}" destId="{1ECFF249-9B1B-DD4D-AC1D-881C5C7A117E}" srcOrd="0" destOrd="0" presId="urn:microsoft.com/office/officeart/2005/8/layout/vList5"/>
    <dgm:cxn modelId="{E95E6B8A-650A-0440-985C-1C85762AFA19}" type="presOf" srcId="{1C31F677-59D4-7743-AD40-A8BF82778F54}" destId="{EF7BC9E3-CB9B-5F4E-B96F-EC2E4F3CF123}" srcOrd="0" destOrd="1" presId="urn:microsoft.com/office/officeart/2005/8/layout/vList5"/>
    <dgm:cxn modelId="{4B05738E-4C56-9449-83C8-AE9ABF1BFA6E}" srcId="{C35C159F-5BF7-F54C-BB25-248C5408A8E5}" destId="{AF7BD01F-2825-344F-8115-4B2ADCFD31C4}" srcOrd="2" destOrd="0" parTransId="{9794463A-39F1-7847-9F2F-49F6B8F807FC}" sibTransId="{A6AA656B-E385-2947-A387-A6BBCE066B2C}"/>
    <dgm:cxn modelId="{D360BB96-AD56-CF4E-AE2F-842EEF8A82D3}" srcId="{F8773F2E-7867-DC43-9E21-716E723D16D3}" destId="{60094A29-CF8E-1C4E-B6AE-27FC36951C02}" srcOrd="0" destOrd="0" parTransId="{DE3FA45B-8BC9-F544-AED3-2A14F992BFA9}" sibTransId="{719B1B70-24DA-3D4E-9058-4DCC60F3075E}"/>
    <dgm:cxn modelId="{536C3F99-77FD-D844-B1A3-1FC2DBDD8C23}" srcId="{4E38216F-FCB7-7D48-92B7-6D6A93EC7C7A}" destId="{AEDF4E69-A4BB-224B-A4C4-0AC010BC8A76}" srcOrd="1" destOrd="0" parTransId="{63B0A4A0-F571-0A41-B866-10C13B33F1C8}" sibTransId="{9582F057-E8C3-C648-832E-8A19B6E7ADE1}"/>
    <dgm:cxn modelId="{14C79D9A-1C7C-E74E-97AC-5B4B18B0B632}" type="presOf" srcId="{AEDF4E69-A4BB-224B-A4C4-0AC010BC8A76}" destId="{5EC844AC-4AC7-844B-B168-E53ABD8E52BD}" srcOrd="0" destOrd="1" presId="urn:microsoft.com/office/officeart/2005/8/layout/vList5"/>
    <dgm:cxn modelId="{49427DA8-9068-4641-8808-CF3A618938DA}" type="presOf" srcId="{60094A29-CF8E-1C4E-B6AE-27FC36951C02}" destId="{EF7BC9E3-CB9B-5F4E-B96F-EC2E4F3CF123}" srcOrd="0" destOrd="0" presId="urn:microsoft.com/office/officeart/2005/8/layout/vList5"/>
    <dgm:cxn modelId="{DBB3EAB9-66A0-7549-9406-22ECAA6FB89D}" srcId="{3721AF01-619A-D944-9FCB-E7D6CDB9CAAE}" destId="{4E38216F-FCB7-7D48-92B7-6D6A93EC7C7A}" srcOrd="1" destOrd="0" parTransId="{2234FF56-3E40-0644-95AF-4564074B5B70}" sibTransId="{E0B65004-FF4C-0D41-B9ED-548566B2E714}"/>
    <dgm:cxn modelId="{F119ACC1-8E88-AC45-A09A-358060B54E10}" type="presOf" srcId="{C1ABD58D-0E97-E04B-874F-DC7371A90AA3}" destId="{076FB984-F9B8-5542-A5DA-B00D54B94644}" srcOrd="0" destOrd="0" presId="urn:microsoft.com/office/officeart/2005/8/layout/vList5"/>
    <dgm:cxn modelId="{4F4A01D5-1B4F-E341-8C16-24FA24FE6A72}" type="presOf" srcId="{3721AF01-619A-D944-9FCB-E7D6CDB9CAAE}" destId="{DA031270-70BC-C34D-BD5F-46D51F781B7B}" srcOrd="0" destOrd="0" presId="urn:microsoft.com/office/officeart/2005/8/layout/vList5"/>
    <dgm:cxn modelId="{A36E2AF2-E6F8-E943-A542-A2A336FD2F2C}" type="presOf" srcId="{6A566BC3-13D7-A54A-B1E5-DD1C4DA9425E}" destId="{087B2F6B-743D-B446-99CA-D395E149798D}" srcOrd="0" destOrd="0" presId="urn:microsoft.com/office/officeart/2005/8/layout/vList5"/>
    <dgm:cxn modelId="{C9880DF3-4C75-EE49-A255-ED6EB90D0CAE}" type="presOf" srcId="{D8C28630-2A4C-8749-A5AE-8E793BE6EBAC}" destId="{1ECFF249-9B1B-DD4D-AC1D-881C5C7A117E}" srcOrd="0" destOrd="1" presId="urn:microsoft.com/office/officeart/2005/8/layout/vList5"/>
    <dgm:cxn modelId="{3355F5F6-FFED-4D4B-A498-BEF1D09169BB}" srcId="{C35C159F-5BF7-F54C-BB25-248C5408A8E5}" destId="{6A566BC3-13D7-A54A-B1E5-DD1C4DA9425E}" srcOrd="0" destOrd="0" parTransId="{25B147E7-92AF-084F-ABC0-D9FA3322607D}" sibTransId="{D96829B7-FE5C-0646-8E5B-D300024C76B4}"/>
    <dgm:cxn modelId="{0C9EB871-701A-4844-BFDD-8B7912616C71}" type="presParOf" srcId="{DA031270-70BC-C34D-BD5F-46D51F781B7B}" destId="{386418BF-365E-554A-B702-2C888CDDA661}" srcOrd="0" destOrd="0" presId="urn:microsoft.com/office/officeart/2005/8/layout/vList5"/>
    <dgm:cxn modelId="{4384209F-2971-434A-865A-9055D591388B}" type="presParOf" srcId="{386418BF-365E-554A-B702-2C888CDDA661}" destId="{076FB984-F9B8-5542-A5DA-B00D54B94644}" srcOrd="0" destOrd="0" presId="urn:microsoft.com/office/officeart/2005/8/layout/vList5"/>
    <dgm:cxn modelId="{7690C133-C5C1-274C-9B80-0A4B460F64FC}" type="presParOf" srcId="{386418BF-365E-554A-B702-2C888CDDA661}" destId="{1ECFF249-9B1B-DD4D-AC1D-881C5C7A117E}" srcOrd="1" destOrd="0" presId="urn:microsoft.com/office/officeart/2005/8/layout/vList5"/>
    <dgm:cxn modelId="{98CEFAB2-179D-D947-9E00-6F1ADDD7E07C}" type="presParOf" srcId="{DA031270-70BC-C34D-BD5F-46D51F781B7B}" destId="{3B9E2436-DBAE-3B44-AFBF-C5A88D9406BC}" srcOrd="1" destOrd="0" presId="urn:microsoft.com/office/officeart/2005/8/layout/vList5"/>
    <dgm:cxn modelId="{DBAE150B-4124-B345-8467-27E11DA9E73E}" type="presParOf" srcId="{DA031270-70BC-C34D-BD5F-46D51F781B7B}" destId="{0903CEC4-F016-3641-A89C-3FAF7DEB8A5E}" srcOrd="2" destOrd="0" presId="urn:microsoft.com/office/officeart/2005/8/layout/vList5"/>
    <dgm:cxn modelId="{BFF75389-B210-E442-AB31-3F8099192A40}" type="presParOf" srcId="{0903CEC4-F016-3641-A89C-3FAF7DEB8A5E}" destId="{5DD7BADD-4875-D24A-903F-897DDC31E2E4}" srcOrd="0" destOrd="0" presId="urn:microsoft.com/office/officeart/2005/8/layout/vList5"/>
    <dgm:cxn modelId="{04E81E63-C3B7-414B-A90A-7F783507B58E}" type="presParOf" srcId="{0903CEC4-F016-3641-A89C-3FAF7DEB8A5E}" destId="{5EC844AC-4AC7-844B-B168-E53ABD8E52BD}" srcOrd="1" destOrd="0" presId="urn:microsoft.com/office/officeart/2005/8/layout/vList5"/>
    <dgm:cxn modelId="{D990A397-203A-2442-8D51-AA0B2CA8FBB0}" type="presParOf" srcId="{DA031270-70BC-C34D-BD5F-46D51F781B7B}" destId="{0B714FE6-1DCF-4248-95C8-3699A2E85FC7}" srcOrd="3" destOrd="0" presId="urn:microsoft.com/office/officeart/2005/8/layout/vList5"/>
    <dgm:cxn modelId="{F742599B-63BF-6140-A51A-3F3497D965FC}" type="presParOf" srcId="{DA031270-70BC-C34D-BD5F-46D51F781B7B}" destId="{BB9C2107-4171-4548-93C6-9482DB72D9A0}" srcOrd="4" destOrd="0" presId="urn:microsoft.com/office/officeart/2005/8/layout/vList5"/>
    <dgm:cxn modelId="{1D4BA4B5-2DF7-0845-98EC-36B9F96CA885}" type="presParOf" srcId="{BB9C2107-4171-4548-93C6-9482DB72D9A0}" destId="{E4E1304B-FE37-074F-B16F-4FCF735B38C8}" srcOrd="0" destOrd="0" presId="urn:microsoft.com/office/officeart/2005/8/layout/vList5"/>
    <dgm:cxn modelId="{23BA7294-4F54-9948-B273-85AE8B2A9B96}" type="presParOf" srcId="{BB9C2107-4171-4548-93C6-9482DB72D9A0}" destId="{EF7BC9E3-CB9B-5F4E-B96F-EC2E4F3CF123}" srcOrd="1" destOrd="0" presId="urn:microsoft.com/office/officeart/2005/8/layout/vList5"/>
    <dgm:cxn modelId="{BE3C3419-D00E-3549-B25F-F6B574E0C358}" type="presParOf" srcId="{DA031270-70BC-C34D-BD5F-46D51F781B7B}" destId="{985C255D-9FD2-BE4F-AC62-04A0E5663490}" srcOrd="5" destOrd="0" presId="urn:microsoft.com/office/officeart/2005/8/layout/vList5"/>
    <dgm:cxn modelId="{98304F2D-4DC8-0445-83C3-651E62AE63B2}" type="presParOf" srcId="{DA031270-70BC-C34D-BD5F-46D51F781B7B}" destId="{66DC29E4-F566-D94E-A439-8A299620D78C}" srcOrd="6" destOrd="0" presId="urn:microsoft.com/office/officeart/2005/8/layout/vList5"/>
    <dgm:cxn modelId="{1C36AE70-864E-2242-B8AB-BCA8CF16305D}" type="presParOf" srcId="{66DC29E4-F566-D94E-A439-8A299620D78C}" destId="{BEC9B726-5CB5-4345-A838-C43927A88C62}" srcOrd="0" destOrd="0" presId="urn:microsoft.com/office/officeart/2005/8/layout/vList5"/>
    <dgm:cxn modelId="{F88D470F-0866-6F48-A979-667886C27B30}" type="presParOf" srcId="{66DC29E4-F566-D94E-A439-8A299620D78C}" destId="{087B2F6B-743D-B446-99CA-D395E149798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EAE69E-AF25-894E-82AB-A7AB2D925D2F}"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pl-PL"/>
        </a:p>
      </dgm:t>
    </dgm:pt>
    <dgm:pt modelId="{6365F725-300A-AD4D-8365-FC3E78425797}">
      <dgm:prSet phldrT="[Tekst]"/>
      <dgm:spPr/>
      <dgm:t>
        <a:bodyPr/>
        <a:lstStyle/>
        <a:p>
          <a:r>
            <a:rPr lang="pl-PL" dirty="0"/>
            <a:t>osobiste</a:t>
          </a:r>
        </a:p>
      </dgm:t>
    </dgm:pt>
    <dgm:pt modelId="{CE3E2114-D694-284D-90BF-AF07B614A368}" type="parTrans" cxnId="{17547739-7C10-D14A-B1A1-AC6990756696}">
      <dgm:prSet/>
      <dgm:spPr/>
      <dgm:t>
        <a:bodyPr/>
        <a:lstStyle/>
        <a:p>
          <a:endParaRPr lang="pl-PL"/>
        </a:p>
      </dgm:t>
    </dgm:pt>
    <dgm:pt modelId="{9E51D81A-544D-9A48-9DA3-4C55362840D0}" type="sibTrans" cxnId="{17547739-7C10-D14A-B1A1-AC6990756696}">
      <dgm:prSet/>
      <dgm:spPr/>
      <dgm:t>
        <a:bodyPr/>
        <a:lstStyle/>
        <a:p>
          <a:endParaRPr lang="pl-PL"/>
        </a:p>
      </dgm:t>
    </dgm:pt>
    <dgm:pt modelId="{C6F16C54-4B78-CB42-ABCA-EF69D5D7FEF6}">
      <dgm:prSet phldrT="[Tekst]"/>
      <dgm:spPr/>
      <dgm:t>
        <a:bodyPr/>
        <a:lstStyle/>
        <a:p>
          <a:r>
            <a:rPr lang="pl-PL" dirty="0"/>
            <a:t>Sfera interesów osobistych,</a:t>
          </a:r>
        </a:p>
      </dgm:t>
    </dgm:pt>
    <dgm:pt modelId="{E4896EA1-10A4-7C43-BD9B-49303E42307D}" type="parTrans" cxnId="{AC4CAF48-F900-894D-8862-2A195E63E2BB}">
      <dgm:prSet/>
      <dgm:spPr/>
      <dgm:t>
        <a:bodyPr/>
        <a:lstStyle/>
        <a:p>
          <a:endParaRPr lang="pl-PL"/>
        </a:p>
      </dgm:t>
    </dgm:pt>
    <dgm:pt modelId="{5FCB8B53-C66C-D946-A37E-02A9AAD18837}" type="sibTrans" cxnId="{AC4CAF48-F900-894D-8862-2A195E63E2BB}">
      <dgm:prSet/>
      <dgm:spPr/>
      <dgm:t>
        <a:bodyPr/>
        <a:lstStyle/>
        <a:p>
          <a:endParaRPr lang="pl-PL"/>
        </a:p>
      </dgm:t>
    </dgm:pt>
    <dgm:pt modelId="{A8C4CD4A-FB72-1F4C-B1BF-F46D1C509ADE}">
      <dgm:prSet phldrT="[Tekst]"/>
      <dgm:spPr/>
      <dgm:t>
        <a:bodyPr/>
        <a:lstStyle/>
        <a:p>
          <a:r>
            <a:rPr lang="pl-PL" dirty="0"/>
            <a:t>majątkowe</a:t>
          </a:r>
        </a:p>
      </dgm:t>
    </dgm:pt>
    <dgm:pt modelId="{4B2B956E-BA5C-6A4F-8F94-B054624FF231}" type="parTrans" cxnId="{8FB6DA95-0ED9-6B40-89FE-6D9C53882CDF}">
      <dgm:prSet/>
      <dgm:spPr/>
      <dgm:t>
        <a:bodyPr/>
        <a:lstStyle/>
        <a:p>
          <a:endParaRPr lang="pl-PL"/>
        </a:p>
      </dgm:t>
    </dgm:pt>
    <dgm:pt modelId="{C0F45F89-8CC5-CF4B-964A-ED167BBB0BAB}" type="sibTrans" cxnId="{8FB6DA95-0ED9-6B40-89FE-6D9C53882CDF}">
      <dgm:prSet/>
      <dgm:spPr/>
      <dgm:t>
        <a:bodyPr/>
        <a:lstStyle/>
        <a:p>
          <a:endParaRPr lang="pl-PL"/>
        </a:p>
      </dgm:t>
    </dgm:pt>
    <dgm:pt modelId="{ECEF2310-E6E3-F549-B4A4-87C57C0B9D9E}">
      <dgm:prSet phldrT="[Tekst]"/>
      <dgm:spPr/>
      <dgm:t>
        <a:bodyPr/>
        <a:lstStyle/>
        <a:p>
          <a:r>
            <a:rPr lang="pl-PL" dirty="0"/>
            <a:t>Korzystanie z utworu i rozporządzanie nim</a:t>
          </a:r>
        </a:p>
      </dgm:t>
    </dgm:pt>
    <dgm:pt modelId="{456C7E14-A69F-7F4D-807D-3A284B029A9E}" type="parTrans" cxnId="{591FE72F-F49D-994D-91D6-E59B975247F1}">
      <dgm:prSet/>
      <dgm:spPr/>
      <dgm:t>
        <a:bodyPr/>
        <a:lstStyle/>
        <a:p>
          <a:endParaRPr lang="pl-PL"/>
        </a:p>
      </dgm:t>
    </dgm:pt>
    <dgm:pt modelId="{71B9661C-B732-4A4E-A73C-1BDE03419CF0}" type="sibTrans" cxnId="{591FE72F-F49D-994D-91D6-E59B975247F1}">
      <dgm:prSet/>
      <dgm:spPr/>
      <dgm:t>
        <a:bodyPr/>
        <a:lstStyle/>
        <a:p>
          <a:endParaRPr lang="pl-PL"/>
        </a:p>
      </dgm:t>
    </dgm:pt>
    <dgm:pt modelId="{C5659912-3D3C-5343-BF5C-49C6978B47A2}">
      <dgm:prSet phldrT="[Tekst]"/>
      <dgm:spPr/>
      <dgm:t>
        <a:bodyPr/>
        <a:lstStyle/>
        <a:p>
          <a:r>
            <a:rPr lang="pl-PL" dirty="0"/>
            <a:t>Więź twórcy z utworem </a:t>
          </a:r>
        </a:p>
      </dgm:t>
    </dgm:pt>
    <dgm:pt modelId="{EBD6AAAB-A2DB-FE49-9526-1F9E79D93B42}" type="parTrans" cxnId="{6F305FB5-CD36-5E4E-9203-64210E823F76}">
      <dgm:prSet/>
      <dgm:spPr/>
      <dgm:t>
        <a:bodyPr/>
        <a:lstStyle/>
        <a:p>
          <a:endParaRPr lang="pl-PL"/>
        </a:p>
      </dgm:t>
    </dgm:pt>
    <dgm:pt modelId="{5608128B-B0AE-A74C-81CA-9AEA67111582}" type="sibTrans" cxnId="{6F305FB5-CD36-5E4E-9203-64210E823F76}">
      <dgm:prSet/>
      <dgm:spPr/>
      <dgm:t>
        <a:bodyPr/>
        <a:lstStyle/>
        <a:p>
          <a:endParaRPr lang="pl-PL"/>
        </a:p>
      </dgm:t>
    </dgm:pt>
    <dgm:pt modelId="{8320D097-71E8-EA49-AB03-56B844733BCB}" type="pres">
      <dgm:prSet presAssocID="{D1EAE69E-AF25-894E-82AB-A7AB2D925D2F}" presName="linear" presStyleCnt="0">
        <dgm:presLayoutVars>
          <dgm:animLvl val="lvl"/>
          <dgm:resizeHandles val="exact"/>
        </dgm:presLayoutVars>
      </dgm:prSet>
      <dgm:spPr/>
    </dgm:pt>
    <dgm:pt modelId="{A8ADD709-83B9-BD4C-A6F7-11FED89C3A1F}" type="pres">
      <dgm:prSet presAssocID="{6365F725-300A-AD4D-8365-FC3E78425797}" presName="parentText" presStyleLbl="node1" presStyleIdx="0" presStyleCnt="2" custLinFactNeighborX="-1214" custLinFactNeighborY="-23724">
        <dgm:presLayoutVars>
          <dgm:chMax val="0"/>
          <dgm:bulletEnabled val="1"/>
        </dgm:presLayoutVars>
      </dgm:prSet>
      <dgm:spPr/>
    </dgm:pt>
    <dgm:pt modelId="{580DDFBF-18C7-5C4D-B797-BA1DB0A5CDCC}" type="pres">
      <dgm:prSet presAssocID="{6365F725-300A-AD4D-8365-FC3E78425797}" presName="childText" presStyleLbl="revTx" presStyleIdx="0" presStyleCnt="2">
        <dgm:presLayoutVars>
          <dgm:bulletEnabled val="1"/>
        </dgm:presLayoutVars>
      </dgm:prSet>
      <dgm:spPr/>
    </dgm:pt>
    <dgm:pt modelId="{F891F4D6-5C70-C54A-8D37-074E252C13D9}" type="pres">
      <dgm:prSet presAssocID="{A8C4CD4A-FB72-1F4C-B1BF-F46D1C509ADE}" presName="parentText" presStyleLbl="node1" presStyleIdx="1" presStyleCnt="2">
        <dgm:presLayoutVars>
          <dgm:chMax val="0"/>
          <dgm:bulletEnabled val="1"/>
        </dgm:presLayoutVars>
      </dgm:prSet>
      <dgm:spPr/>
    </dgm:pt>
    <dgm:pt modelId="{8A2C822D-996E-8A48-97D7-4BF8CABB385E}" type="pres">
      <dgm:prSet presAssocID="{A8C4CD4A-FB72-1F4C-B1BF-F46D1C509ADE}" presName="childText" presStyleLbl="revTx" presStyleIdx="1" presStyleCnt="2">
        <dgm:presLayoutVars>
          <dgm:bulletEnabled val="1"/>
        </dgm:presLayoutVars>
      </dgm:prSet>
      <dgm:spPr/>
    </dgm:pt>
  </dgm:ptLst>
  <dgm:cxnLst>
    <dgm:cxn modelId="{B3E99226-6E12-B844-BEE8-DA5BB1499B8B}" type="presOf" srcId="{D1EAE69E-AF25-894E-82AB-A7AB2D925D2F}" destId="{8320D097-71E8-EA49-AB03-56B844733BCB}" srcOrd="0" destOrd="0" presId="urn:microsoft.com/office/officeart/2005/8/layout/vList2"/>
    <dgm:cxn modelId="{591FE72F-F49D-994D-91D6-E59B975247F1}" srcId="{A8C4CD4A-FB72-1F4C-B1BF-F46D1C509ADE}" destId="{ECEF2310-E6E3-F549-B4A4-87C57C0B9D9E}" srcOrd="0" destOrd="0" parTransId="{456C7E14-A69F-7F4D-807D-3A284B029A9E}" sibTransId="{71B9661C-B732-4A4E-A73C-1BDE03419CF0}"/>
    <dgm:cxn modelId="{17547739-7C10-D14A-B1A1-AC6990756696}" srcId="{D1EAE69E-AF25-894E-82AB-A7AB2D925D2F}" destId="{6365F725-300A-AD4D-8365-FC3E78425797}" srcOrd="0" destOrd="0" parTransId="{CE3E2114-D694-284D-90BF-AF07B614A368}" sibTransId="{9E51D81A-544D-9A48-9DA3-4C55362840D0}"/>
    <dgm:cxn modelId="{9433DD47-3868-184D-B910-E33CE847EFC4}" type="presOf" srcId="{A8C4CD4A-FB72-1F4C-B1BF-F46D1C509ADE}" destId="{F891F4D6-5C70-C54A-8D37-074E252C13D9}" srcOrd="0" destOrd="0" presId="urn:microsoft.com/office/officeart/2005/8/layout/vList2"/>
    <dgm:cxn modelId="{AC4CAF48-F900-894D-8862-2A195E63E2BB}" srcId="{6365F725-300A-AD4D-8365-FC3E78425797}" destId="{C6F16C54-4B78-CB42-ABCA-EF69D5D7FEF6}" srcOrd="0" destOrd="0" parTransId="{E4896EA1-10A4-7C43-BD9B-49303E42307D}" sibTransId="{5FCB8B53-C66C-D946-A37E-02A9AAD18837}"/>
    <dgm:cxn modelId="{6B67BF4E-AB30-B24C-9E21-1C81CED6AE89}" type="presOf" srcId="{C5659912-3D3C-5343-BF5C-49C6978B47A2}" destId="{580DDFBF-18C7-5C4D-B797-BA1DB0A5CDCC}" srcOrd="0" destOrd="1" presId="urn:microsoft.com/office/officeart/2005/8/layout/vList2"/>
    <dgm:cxn modelId="{71C5458F-C518-E349-976C-5176D60B6A40}" type="presOf" srcId="{ECEF2310-E6E3-F549-B4A4-87C57C0B9D9E}" destId="{8A2C822D-996E-8A48-97D7-4BF8CABB385E}" srcOrd="0" destOrd="0" presId="urn:microsoft.com/office/officeart/2005/8/layout/vList2"/>
    <dgm:cxn modelId="{8FB6DA95-0ED9-6B40-89FE-6D9C53882CDF}" srcId="{D1EAE69E-AF25-894E-82AB-A7AB2D925D2F}" destId="{A8C4CD4A-FB72-1F4C-B1BF-F46D1C509ADE}" srcOrd="1" destOrd="0" parTransId="{4B2B956E-BA5C-6A4F-8F94-B054624FF231}" sibTransId="{C0F45F89-8CC5-CF4B-964A-ED167BBB0BAB}"/>
    <dgm:cxn modelId="{337F519C-4D30-B045-AB9E-58ADE277B732}" type="presOf" srcId="{6365F725-300A-AD4D-8365-FC3E78425797}" destId="{A8ADD709-83B9-BD4C-A6F7-11FED89C3A1F}" srcOrd="0" destOrd="0" presId="urn:microsoft.com/office/officeart/2005/8/layout/vList2"/>
    <dgm:cxn modelId="{6F305FB5-CD36-5E4E-9203-64210E823F76}" srcId="{6365F725-300A-AD4D-8365-FC3E78425797}" destId="{C5659912-3D3C-5343-BF5C-49C6978B47A2}" srcOrd="1" destOrd="0" parTransId="{EBD6AAAB-A2DB-FE49-9526-1F9E79D93B42}" sibTransId="{5608128B-B0AE-A74C-81CA-9AEA67111582}"/>
    <dgm:cxn modelId="{BD1CAAF7-BEC9-1F46-A898-C2CEB3035B89}" type="presOf" srcId="{C6F16C54-4B78-CB42-ABCA-EF69D5D7FEF6}" destId="{580DDFBF-18C7-5C4D-B797-BA1DB0A5CDCC}" srcOrd="0" destOrd="0" presId="urn:microsoft.com/office/officeart/2005/8/layout/vList2"/>
    <dgm:cxn modelId="{AB478F75-E056-C84C-A3B0-5FFD9E61D5C6}" type="presParOf" srcId="{8320D097-71E8-EA49-AB03-56B844733BCB}" destId="{A8ADD709-83B9-BD4C-A6F7-11FED89C3A1F}" srcOrd="0" destOrd="0" presId="urn:microsoft.com/office/officeart/2005/8/layout/vList2"/>
    <dgm:cxn modelId="{6A90BF2D-8458-544E-BD21-21123F0B2780}" type="presParOf" srcId="{8320D097-71E8-EA49-AB03-56B844733BCB}" destId="{580DDFBF-18C7-5C4D-B797-BA1DB0A5CDCC}" srcOrd="1" destOrd="0" presId="urn:microsoft.com/office/officeart/2005/8/layout/vList2"/>
    <dgm:cxn modelId="{6C8FAABB-ED34-014D-9C78-554C23BA4CCE}" type="presParOf" srcId="{8320D097-71E8-EA49-AB03-56B844733BCB}" destId="{F891F4D6-5C70-C54A-8D37-074E252C13D9}" srcOrd="2" destOrd="0" presId="urn:microsoft.com/office/officeart/2005/8/layout/vList2"/>
    <dgm:cxn modelId="{23940AF3-1399-DB45-AF45-6D272841344C}" type="presParOf" srcId="{8320D097-71E8-EA49-AB03-56B844733BCB}" destId="{8A2C822D-996E-8A48-97D7-4BF8CABB385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E459F4-3DCB-8840-B0F2-B9D06ACAE101}"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pl-PL"/>
        </a:p>
      </dgm:t>
    </dgm:pt>
    <dgm:pt modelId="{1D6E8495-02D9-4942-AA9B-C0A6F6306AE5}">
      <dgm:prSet phldrT="[Tekst]"/>
      <dgm:spPr/>
      <dgm:t>
        <a:bodyPr/>
        <a:lstStyle/>
        <a:p>
          <a:r>
            <a:rPr lang="pl-PL" dirty="0"/>
            <a:t>Osobisty charakter</a:t>
          </a:r>
        </a:p>
      </dgm:t>
    </dgm:pt>
    <dgm:pt modelId="{82E3031E-9DE8-7E44-BF6B-C88D3850A78D}" type="parTrans" cxnId="{A014C9E5-A32E-8B48-8F4C-A06035D302D2}">
      <dgm:prSet/>
      <dgm:spPr/>
      <dgm:t>
        <a:bodyPr/>
        <a:lstStyle/>
        <a:p>
          <a:endParaRPr lang="pl-PL"/>
        </a:p>
      </dgm:t>
    </dgm:pt>
    <dgm:pt modelId="{B6FD706C-3171-2847-A5B5-8A3208A62225}" type="sibTrans" cxnId="{A014C9E5-A32E-8B48-8F4C-A06035D302D2}">
      <dgm:prSet/>
      <dgm:spPr/>
      <dgm:t>
        <a:bodyPr/>
        <a:lstStyle/>
        <a:p>
          <a:endParaRPr lang="pl-PL"/>
        </a:p>
      </dgm:t>
    </dgm:pt>
    <dgm:pt modelId="{3B1330B9-196C-814D-94CB-608FB1AA7BE8}">
      <dgm:prSet phldrT="[Tekst]"/>
      <dgm:spPr/>
      <dgm:t>
        <a:bodyPr/>
        <a:lstStyle/>
        <a:p>
          <a:r>
            <a:rPr lang="pl-PL" dirty="0"/>
            <a:t>Niemajątkowy charakter, nie dający się wyrazić w kategoriach ekonomicznych,</a:t>
          </a:r>
        </a:p>
      </dgm:t>
    </dgm:pt>
    <dgm:pt modelId="{72C3FAAF-B8F5-1343-9A52-3D534A8BF488}" type="parTrans" cxnId="{8A844FB0-A6DB-FB4E-846E-FB70D37572A1}">
      <dgm:prSet/>
      <dgm:spPr/>
      <dgm:t>
        <a:bodyPr/>
        <a:lstStyle/>
        <a:p>
          <a:endParaRPr lang="pl-PL"/>
        </a:p>
      </dgm:t>
    </dgm:pt>
    <dgm:pt modelId="{1F75EAA0-F45C-EB4D-A2CC-C40D538FB540}" type="sibTrans" cxnId="{8A844FB0-A6DB-FB4E-846E-FB70D37572A1}">
      <dgm:prSet/>
      <dgm:spPr/>
      <dgm:t>
        <a:bodyPr/>
        <a:lstStyle/>
        <a:p>
          <a:endParaRPr lang="pl-PL"/>
        </a:p>
      </dgm:t>
    </dgm:pt>
    <dgm:pt modelId="{7C27F0B7-B76E-4243-880A-49783AA39710}">
      <dgm:prSet phldrT="[Tekst]"/>
      <dgm:spPr/>
      <dgm:t>
        <a:bodyPr/>
        <a:lstStyle/>
        <a:p>
          <a:r>
            <a:rPr lang="pl-PL" dirty="0"/>
            <a:t>Reperkusje naruszenia mogą odbijać się w sferze majątkowej,</a:t>
          </a:r>
        </a:p>
      </dgm:t>
    </dgm:pt>
    <dgm:pt modelId="{9C7708EB-054D-714E-B027-2CC773B5EF09}" type="parTrans" cxnId="{DC4ED8E3-FBF8-544C-9098-223DA8C88CDB}">
      <dgm:prSet/>
      <dgm:spPr/>
      <dgm:t>
        <a:bodyPr/>
        <a:lstStyle/>
        <a:p>
          <a:endParaRPr lang="pl-PL"/>
        </a:p>
      </dgm:t>
    </dgm:pt>
    <dgm:pt modelId="{16ED3AC5-5C99-4A4B-81D3-8000E9C7D55C}" type="sibTrans" cxnId="{DC4ED8E3-FBF8-544C-9098-223DA8C88CDB}">
      <dgm:prSet/>
      <dgm:spPr/>
      <dgm:t>
        <a:bodyPr/>
        <a:lstStyle/>
        <a:p>
          <a:endParaRPr lang="pl-PL"/>
        </a:p>
      </dgm:t>
    </dgm:pt>
    <dgm:pt modelId="{F43F4F88-5610-0A40-BAC5-F5E12B2C951C}">
      <dgm:prSet phldrT="[Tekst]"/>
      <dgm:spPr/>
      <dgm:t>
        <a:bodyPr/>
        <a:lstStyle/>
        <a:p>
          <a:r>
            <a:rPr lang="pl-PL" dirty="0"/>
            <a:t>Nieograniczoność w czasie</a:t>
          </a:r>
        </a:p>
      </dgm:t>
    </dgm:pt>
    <dgm:pt modelId="{01371088-D52C-A049-83E2-8212FB67C885}" type="parTrans" cxnId="{D7F078F2-EA82-D14E-8F5E-B461117DA653}">
      <dgm:prSet/>
      <dgm:spPr/>
      <dgm:t>
        <a:bodyPr/>
        <a:lstStyle/>
        <a:p>
          <a:endParaRPr lang="pl-PL"/>
        </a:p>
      </dgm:t>
    </dgm:pt>
    <dgm:pt modelId="{85B4385C-CAC8-6843-B473-ECA3D0FAE3DE}" type="sibTrans" cxnId="{D7F078F2-EA82-D14E-8F5E-B461117DA653}">
      <dgm:prSet/>
      <dgm:spPr/>
      <dgm:t>
        <a:bodyPr/>
        <a:lstStyle/>
        <a:p>
          <a:endParaRPr lang="pl-PL"/>
        </a:p>
      </dgm:t>
    </dgm:pt>
    <dgm:pt modelId="{0540F8C9-1077-1041-9C95-2EAD8AF2AA16}">
      <dgm:prSet phldrT="[Tekst]"/>
      <dgm:spPr/>
      <dgm:t>
        <a:bodyPr/>
        <a:lstStyle/>
        <a:p>
          <a:r>
            <a:rPr lang="pl-PL" dirty="0"/>
            <a:t>Trwa wiecznie, nawet po śmierci twórcy (sporny charakter podmiotu autorskich dóbr osobistych po śmierci twórcy),</a:t>
          </a:r>
        </a:p>
      </dgm:t>
    </dgm:pt>
    <dgm:pt modelId="{03EFF53D-21AF-A848-B88B-B3034F071638}" type="parTrans" cxnId="{4D5986AD-D149-4240-9A1C-9F6D34CF1615}">
      <dgm:prSet/>
      <dgm:spPr/>
      <dgm:t>
        <a:bodyPr/>
        <a:lstStyle/>
        <a:p>
          <a:endParaRPr lang="pl-PL"/>
        </a:p>
      </dgm:t>
    </dgm:pt>
    <dgm:pt modelId="{F4114B98-4FA0-7640-95BE-6CAEE81DF31D}" type="sibTrans" cxnId="{4D5986AD-D149-4240-9A1C-9F6D34CF1615}">
      <dgm:prSet/>
      <dgm:spPr/>
      <dgm:t>
        <a:bodyPr/>
        <a:lstStyle/>
        <a:p>
          <a:endParaRPr lang="pl-PL"/>
        </a:p>
      </dgm:t>
    </dgm:pt>
    <dgm:pt modelId="{7D9D7675-5EC6-064E-ABE2-2FCE6F8F7B77}">
      <dgm:prSet phldrT="[Tekst]"/>
      <dgm:spPr/>
      <dgm:t>
        <a:bodyPr/>
        <a:lstStyle/>
        <a:p>
          <a:r>
            <a:rPr lang="pl-PL" dirty="0"/>
            <a:t>Nieprzenoszalność i niezaskarżalność</a:t>
          </a:r>
        </a:p>
      </dgm:t>
    </dgm:pt>
    <dgm:pt modelId="{6D138C93-509C-2544-AA1C-6CDB1257167E}" type="parTrans" cxnId="{3503172C-98DD-1049-947B-34AF0B325D3F}">
      <dgm:prSet/>
      <dgm:spPr/>
      <dgm:t>
        <a:bodyPr/>
        <a:lstStyle/>
        <a:p>
          <a:endParaRPr lang="pl-PL"/>
        </a:p>
      </dgm:t>
    </dgm:pt>
    <dgm:pt modelId="{8FC1FE29-53B1-A94F-B526-7F8B1FC20535}" type="sibTrans" cxnId="{3503172C-98DD-1049-947B-34AF0B325D3F}">
      <dgm:prSet/>
      <dgm:spPr/>
      <dgm:t>
        <a:bodyPr/>
        <a:lstStyle/>
        <a:p>
          <a:endParaRPr lang="pl-PL"/>
        </a:p>
      </dgm:t>
    </dgm:pt>
    <dgm:pt modelId="{EC72D339-5C0C-424A-B6F9-D229F8E58706}">
      <dgm:prSet phldrT="[Tekst]"/>
      <dgm:spPr/>
      <dgm:t>
        <a:bodyPr/>
        <a:lstStyle/>
        <a:p>
          <a:r>
            <a:rPr lang="pl-PL" dirty="0"/>
            <a:t>Nie mogą przechodzić na inne osoby, ani być na nie przenoszone,</a:t>
          </a:r>
        </a:p>
      </dgm:t>
    </dgm:pt>
    <dgm:pt modelId="{FA8A1C76-287E-214F-814E-B962223D8483}" type="parTrans" cxnId="{0D3A9C6B-4A34-404F-9E69-043890E8B46E}">
      <dgm:prSet/>
      <dgm:spPr/>
      <dgm:t>
        <a:bodyPr/>
        <a:lstStyle/>
        <a:p>
          <a:endParaRPr lang="pl-PL"/>
        </a:p>
      </dgm:t>
    </dgm:pt>
    <dgm:pt modelId="{DD8DA75B-EF43-E442-BF37-42453DE247C8}" type="sibTrans" cxnId="{0D3A9C6B-4A34-404F-9E69-043890E8B46E}">
      <dgm:prSet/>
      <dgm:spPr/>
      <dgm:t>
        <a:bodyPr/>
        <a:lstStyle/>
        <a:p>
          <a:endParaRPr lang="pl-PL"/>
        </a:p>
      </dgm:t>
    </dgm:pt>
    <dgm:pt modelId="{530A2F7D-8403-0746-BA0F-E1A99350837E}" type="pres">
      <dgm:prSet presAssocID="{9BE459F4-3DCB-8840-B0F2-B9D06ACAE101}" presName="linear" presStyleCnt="0">
        <dgm:presLayoutVars>
          <dgm:dir/>
          <dgm:animLvl val="lvl"/>
          <dgm:resizeHandles val="exact"/>
        </dgm:presLayoutVars>
      </dgm:prSet>
      <dgm:spPr/>
    </dgm:pt>
    <dgm:pt modelId="{654A9675-A4AE-2D49-B8DA-4230FAB243BB}" type="pres">
      <dgm:prSet presAssocID="{1D6E8495-02D9-4942-AA9B-C0A6F6306AE5}" presName="parentLin" presStyleCnt="0"/>
      <dgm:spPr/>
    </dgm:pt>
    <dgm:pt modelId="{CCD36EEC-1D63-FB4D-8F5B-72232DA28C11}" type="pres">
      <dgm:prSet presAssocID="{1D6E8495-02D9-4942-AA9B-C0A6F6306AE5}" presName="parentLeftMargin" presStyleLbl="node1" presStyleIdx="0" presStyleCnt="3"/>
      <dgm:spPr/>
    </dgm:pt>
    <dgm:pt modelId="{68CB9C7C-1712-E34E-A05F-42B533AC3E55}" type="pres">
      <dgm:prSet presAssocID="{1D6E8495-02D9-4942-AA9B-C0A6F6306AE5}" presName="parentText" presStyleLbl="node1" presStyleIdx="0" presStyleCnt="3">
        <dgm:presLayoutVars>
          <dgm:chMax val="0"/>
          <dgm:bulletEnabled val="1"/>
        </dgm:presLayoutVars>
      </dgm:prSet>
      <dgm:spPr/>
    </dgm:pt>
    <dgm:pt modelId="{4B125500-DF07-DD46-A925-959ACBD83999}" type="pres">
      <dgm:prSet presAssocID="{1D6E8495-02D9-4942-AA9B-C0A6F6306AE5}" presName="negativeSpace" presStyleCnt="0"/>
      <dgm:spPr/>
    </dgm:pt>
    <dgm:pt modelId="{986499E4-7FA0-D048-A14A-A0C3FE9BB454}" type="pres">
      <dgm:prSet presAssocID="{1D6E8495-02D9-4942-AA9B-C0A6F6306AE5}" presName="childText" presStyleLbl="conFgAcc1" presStyleIdx="0" presStyleCnt="3">
        <dgm:presLayoutVars>
          <dgm:bulletEnabled val="1"/>
        </dgm:presLayoutVars>
      </dgm:prSet>
      <dgm:spPr/>
    </dgm:pt>
    <dgm:pt modelId="{0DE4F52A-1AC7-724D-BF8B-44FDB74DD87C}" type="pres">
      <dgm:prSet presAssocID="{B6FD706C-3171-2847-A5B5-8A3208A62225}" presName="spaceBetweenRectangles" presStyleCnt="0"/>
      <dgm:spPr/>
    </dgm:pt>
    <dgm:pt modelId="{34B23F00-DA13-924F-BB41-EC13FA7CEE4B}" type="pres">
      <dgm:prSet presAssocID="{F43F4F88-5610-0A40-BAC5-F5E12B2C951C}" presName="parentLin" presStyleCnt="0"/>
      <dgm:spPr/>
    </dgm:pt>
    <dgm:pt modelId="{63694BCA-D405-4542-8308-7DDD41F9937E}" type="pres">
      <dgm:prSet presAssocID="{F43F4F88-5610-0A40-BAC5-F5E12B2C951C}" presName="parentLeftMargin" presStyleLbl="node1" presStyleIdx="0" presStyleCnt="3"/>
      <dgm:spPr/>
    </dgm:pt>
    <dgm:pt modelId="{40AAF2C6-178D-FF47-A745-3DA040C681BE}" type="pres">
      <dgm:prSet presAssocID="{F43F4F88-5610-0A40-BAC5-F5E12B2C951C}" presName="parentText" presStyleLbl="node1" presStyleIdx="1" presStyleCnt="3">
        <dgm:presLayoutVars>
          <dgm:chMax val="0"/>
          <dgm:bulletEnabled val="1"/>
        </dgm:presLayoutVars>
      </dgm:prSet>
      <dgm:spPr/>
    </dgm:pt>
    <dgm:pt modelId="{CD45963E-A624-814A-9612-A3DF84799D84}" type="pres">
      <dgm:prSet presAssocID="{F43F4F88-5610-0A40-BAC5-F5E12B2C951C}" presName="negativeSpace" presStyleCnt="0"/>
      <dgm:spPr/>
    </dgm:pt>
    <dgm:pt modelId="{4F330811-3940-DB42-A4DE-644863EA57A7}" type="pres">
      <dgm:prSet presAssocID="{F43F4F88-5610-0A40-BAC5-F5E12B2C951C}" presName="childText" presStyleLbl="conFgAcc1" presStyleIdx="1" presStyleCnt="3">
        <dgm:presLayoutVars>
          <dgm:bulletEnabled val="1"/>
        </dgm:presLayoutVars>
      </dgm:prSet>
      <dgm:spPr/>
    </dgm:pt>
    <dgm:pt modelId="{5407DED2-E9D2-B74D-AE6C-8FF675517D44}" type="pres">
      <dgm:prSet presAssocID="{85B4385C-CAC8-6843-B473-ECA3D0FAE3DE}" presName="spaceBetweenRectangles" presStyleCnt="0"/>
      <dgm:spPr/>
    </dgm:pt>
    <dgm:pt modelId="{8D998E87-7137-9F49-AEAC-66D0FE18A8D9}" type="pres">
      <dgm:prSet presAssocID="{7D9D7675-5EC6-064E-ABE2-2FCE6F8F7B77}" presName="parentLin" presStyleCnt="0"/>
      <dgm:spPr/>
    </dgm:pt>
    <dgm:pt modelId="{38FB01AB-C043-464C-8AF0-CD61193F34BF}" type="pres">
      <dgm:prSet presAssocID="{7D9D7675-5EC6-064E-ABE2-2FCE6F8F7B77}" presName="parentLeftMargin" presStyleLbl="node1" presStyleIdx="1" presStyleCnt="3"/>
      <dgm:spPr/>
    </dgm:pt>
    <dgm:pt modelId="{1A8C82DB-41ED-8D48-895D-520A198C5676}" type="pres">
      <dgm:prSet presAssocID="{7D9D7675-5EC6-064E-ABE2-2FCE6F8F7B77}" presName="parentText" presStyleLbl="node1" presStyleIdx="2" presStyleCnt="3">
        <dgm:presLayoutVars>
          <dgm:chMax val="0"/>
          <dgm:bulletEnabled val="1"/>
        </dgm:presLayoutVars>
      </dgm:prSet>
      <dgm:spPr/>
    </dgm:pt>
    <dgm:pt modelId="{6939AA89-BEE6-754F-A3B2-B131538A3FB9}" type="pres">
      <dgm:prSet presAssocID="{7D9D7675-5EC6-064E-ABE2-2FCE6F8F7B77}" presName="negativeSpace" presStyleCnt="0"/>
      <dgm:spPr/>
    </dgm:pt>
    <dgm:pt modelId="{91402702-1BFB-194C-AD16-B60F6E767871}" type="pres">
      <dgm:prSet presAssocID="{7D9D7675-5EC6-064E-ABE2-2FCE6F8F7B77}" presName="childText" presStyleLbl="conFgAcc1" presStyleIdx="2" presStyleCnt="3">
        <dgm:presLayoutVars>
          <dgm:bulletEnabled val="1"/>
        </dgm:presLayoutVars>
      </dgm:prSet>
      <dgm:spPr/>
    </dgm:pt>
  </dgm:ptLst>
  <dgm:cxnLst>
    <dgm:cxn modelId="{3503172C-98DD-1049-947B-34AF0B325D3F}" srcId="{9BE459F4-3DCB-8840-B0F2-B9D06ACAE101}" destId="{7D9D7675-5EC6-064E-ABE2-2FCE6F8F7B77}" srcOrd="2" destOrd="0" parTransId="{6D138C93-509C-2544-AA1C-6CDB1257167E}" sibTransId="{8FC1FE29-53B1-A94F-B526-7F8B1FC20535}"/>
    <dgm:cxn modelId="{59E5F03A-BBEE-BA4C-9424-6A7B57CB35EA}" type="presOf" srcId="{1D6E8495-02D9-4942-AA9B-C0A6F6306AE5}" destId="{CCD36EEC-1D63-FB4D-8F5B-72232DA28C11}" srcOrd="0" destOrd="0" presId="urn:microsoft.com/office/officeart/2005/8/layout/list1"/>
    <dgm:cxn modelId="{0D3A9C6B-4A34-404F-9E69-043890E8B46E}" srcId="{7D9D7675-5EC6-064E-ABE2-2FCE6F8F7B77}" destId="{EC72D339-5C0C-424A-B6F9-D229F8E58706}" srcOrd="0" destOrd="0" parTransId="{FA8A1C76-287E-214F-814E-B962223D8483}" sibTransId="{DD8DA75B-EF43-E442-BF37-42453DE247C8}"/>
    <dgm:cxn modelId="{546E3476-2635-BA41-8D64-C92FE9929021}" type="presOf" srcId="{7D9D7675-5EC6-064E-ABE2-2FCE6F8F7B77}" destId="{1A8C82DB-41ED-8D48-895D-520A198C5676}" srcOrd="1" destOrd="0" presId="urn:microsoft.com/office/officeart/2005/8/layout/list1"/>
    <dgm:cxn modelId="{E2619B79-3924-414E-A53C-85DB13087F17}" type="presOf" srcId="{9BE459F4-3DCB-8840-B0F2-B9D06ACAE101}" destId="{530A2F7D-8403-0746-BA0F-E1A99350837E}" srcOrd="0" destOrd="0" presId="urn:microsoft.com/office/officeart/2005/8/layout/list1"/>
    <dgm:cxn modelId="{7F22BE7A-9457-214B-9838-40DA41481CC2}" type="presOf" srcId="{3B1330B9-196C-814D-94CB-608FB1AA7BE8}" destId="{986499E4-7FA0-D048-A14A-A0C3FE9BB454}" srcOrd="0" destOrd="0" presId="urn:microsoft.com/office/officeart/2005/8/layout/list1"/>
    <dgm:cxn modelId="{E024BA7C-4F8C-1347-978E-9D4F121B28B3}" type="presOf" srcId="{0540F8C9-1077-1041-9C95-2EAD8AF2AA16}" destId="{4F330811-3940-DB42-A4DE-644863EA57A7}" srcOrd="0" destOrd="0" presId="urn:microsoft.com/office/officeart/2005/8/layout/list1"/>
    <dgm:cxn modelId="{4D5986AD-D149-4240-9A1C-9F6D34CF1615}" srcId="{F43F4F88-5610-0A40-BAC5-F5E12B2C951C}" destId="{0540F8C9-1077-1041-9C95-2EAD8AF2AA16}" srcOrd="0" destOrd="0" parTransId="{03EFF53D-21AF-A848-B88B-B3034F071638}" sibTransId="{F4114B98-4FA0-7640-95BE-6CAEE81DF31D}"/>
    <dgm:cxn modelId="{8A844FB0-A6DB-FB4E-846E-FB70D37572A1}" srcId="{1D6E8495-02D9-4942-AA9B-C0A6F6306AE5}" destId="{3B1330B9-196C-814D-94CB-608FB1AA7BE8}" srcOrd="0" destOrd="0" parTransId="{72C3FAAF-B8F5-1343-9A52-3D534A8BF488}" sibTransId="{1F75EAA0-F45C-EB4D-A2CC-C40D538FB540}"/>
    <dgm:cxn modelId="{56219EB9-48D8-134D-8584-91DEC6FC5A06}" type="presOf" srcId="{1D6E8495-02D9-4942-AA9B-C0A6F6306AE5}" destId="{68CB9C7C-1712-E34E-A05F-42B533AC3E55}" srcOrd="1" destOrd="0" presId="urn:microsoft.com/office/officeart/2005/8/layout/list1"/>
    <dgm:cxn modelId="{F2352FC2-7038-D54A-932C-7C358F69F06A}" type="presOf" srcId="{7C27F0B7-B76E-4243-880A-49783AA39710}" destId="{986499E4-7FA0-D048-A14A-A0C3FE9BB454}" srcOrd="0" destOrd="1" presId="urn:microsoft.com/office/officeart/2005/8/layout/list1"/>
    <dgm:cxn modelId="{C75EF6D9-3D5F-1444-827D-01ED76A93376}" type="presOf" srcId="{F43F4F88-5610-0A40-BAC5-F5E12B2C951C}" destId="{40AAF2C6-178D-FF47-A745-3DA040C681BE}" srcOrd="1" destOrd="0" presId="urn:microsoft.com/office/officeart/2005/8/layout/list1"/>
    <dgm:cxn modelId="{9C5373DB-CB73-B042-8A0E-D3B8B0469039}" type="presOf" srcId="{7D9D7675-5EC6-064E-ABE2-2FCE6F8F7B77}" destId="{38FB01AB-C043-464C-8AF0-CD61193F34BF}" srcOrd="0" destOrd="0" presId="urn:microsoft.com/office/officeart/2005/8/layout/list1"/>
    <dgm:cxn modelId="{C5488FE3-F107-2640-AE5E-4DA988C673BF}" type="presOf" srcId="{EC72D339-5C0C-424A-B6F9-D229F8E58706}" destId="{91402702-1BFB-194C-AD16-B60F6E767871}" srcOrd="0" destOrd="0" presId="urn:microsoft.com/office/officeart/2005/8/layout/list1"/>
    <dgm:cxn modelId="{DC4ED8E3-FBF8-544C-9098-223DA8C88CDB}" srcId="{1D6E8495-02D9-4942-AA9B-C0A6F6306AE5}" destId="{7C27F0B7-B76E-4243-880A-49783AA39710}" srcOrd="1" destOrd="0" parTransId="{9C7708EB-054D-714E-B027-2CC773B5EF09}" sibTransId="{16ED3AC5-5C99-4A4B-81D3-8000E9C7D55C}"/>
    <dgm:cxn modelId="{17F32EE4-A911-3E49-A609-AB22BDD9D3B4}" type="presOf" srcId="{F43F4F88-5610-0A40-BAC5-F5E12B2C951C}" destId="{63694BCA-D405-4542-8308-7DDD41F9937E}" srcOrd="0" destOrd="0" presId="urn:microsoft.com/office/officeart/2005/8/layout/list1"/>
    <dgm:cxn modelId="{A014C9E5-A32E-8B48-8F4C-A06035D302D2}" srcId="{9BE459F4-3DCB-8840-B0F2-B9D06ACAE101}" destId="{1D6E8495-02D9-4942-AA9B-C0A6F6306AE5}" srcOrd="0" destOrd="0" parTransId="{82E3031E-9DE8-7E44-BF6B-C88D3850A78D}" sibTransId="{B6FD706C-3171-2847-A5B5-8A3208A62225}"/>
    <dgm:cxn modelId="{D7F078F2-EA82-D14E-8F5E-B461117DA653}" srcId="{9BE459F4-3DCB-8840-B0F2-B9D06ACAE101}" destId="{F43F4F88-5610-0A40-BAC5-F5E12B2C951C}" srcOrd="1" destOrd="0" parTransId="{01371088-D52C-A049-83E2-8212FB67C885}" sibTransId="{85B4385C-CAC8-6843-B473-ECA3D0FAE3DE}"/>
    <dgm:cxn modelId="{6E37F898-6E46-8545-9253-1D2AAF13D36E}" type="presParOf" srcId="{530A2F7D-8403-0746-BA0F-E1A99350837E}" destId="{654A9675-A4AE-2D49-B8DA-4230FAB243BB}" srcOrd="0" destOrd="0" presId="urn:microsoft.com/office/officeart/2005/8/layout/list1"/>
    <dgm:cxn modelId="{F67E8CC8-1BF0-3D4A-834E-7D23926CF5F0}" type="presParOf" srcId="{654A9675-A4AE-2D49-B8DA-4230FAB243BB}" destId="{CCD36EEC-1D63-FB4D-8F5B-72232DA28C11}" srcOrd="0" destOrd="0" presId="urn:microsoft.com/office/officeart/2005/8/layout/list1"/>
    <dgm:cxn modelId="{FD3369AB-A10E-ED42-B137-0C70995DD3CB}" type="presParOf" srcId="{654A9675-A4AE-2D49-B8DA-4230FAB243BB}" destId="{68CB9C7C-1712-E34E-A05F-42B533AC3E55}" srcOrd="1" destOrd="0" presId="urn:microsoft.com/office/officeart/2005/8/layout/list1"/>
    <dgm:cxn modelId="{50D42645-7B27-BC44-AEC3-148F7D7E386A}" type="presParOf" srcId="{530A2F7D-8403-0746-BA0F-E1A99350837E}" destId="{4B125500-DF07-DD46-A925-959ACBD83999}" srcOrd="1" destOrd="0" presId="urn:microsoft.com/office/officeart/2005/8/layout/list1"/>
    <dgm:cxn modelId="{46F7F78C-B7ED-B74E-B11A-6189C9E0518F}" type="presParOf" srcId="{530A2F7D-8403-0746-BA0F-E1A99350837E}" destId="{986499E4-7FA0-D048-A14A-A0C3FE9BB454}" srcOrd="2" destOrd="0" presId="urn:microsoft.com/office/officeart/2005/8/layout/list1"/>
    <dgm:cxn modelId="{129B15B1-425F-9443-A3EF-42505A536467}" type="presParOf" srcId="{530A2F7D-8403-0746-BA0F-E1A99350837E}" destId="{0DE4F52A-1AC7-724D-BF8B-44FDB74DD87C}" srcOrd="3" destOrd="0" presId="urn:microsoft.com/office/officeart/2005/8/layout/list1"/>
    <dgm:cxn modelId="{A64BC21A-F077-E348-B2BD-9A980BD5D178}" type="presParOf" srcId="{530A2F7D-8403-0746-BA0F-E1A99350837E}" destId="{34B23F00-DA13-924F-BB41-EC13FA7CEE4B}" srcOrd="4" destOrd="0" presId="urn:microsoft.com/office/officeart/2005/8/layout/list1"/>
    <dgm:cxn modelId="{CAE506AF-89F8-4A48-AAF0-C3BF76D70341}" type="presParOf" srcId="{34B23F00-DA13-924F-BB41-EC13FA7CEE4B}" destId="{63694BCA-D405-4542-8308-7DDD41F9937E}" srcOrd="0" destOrd="0" presId="urn:microsoft.com/office/officeart/2005/8/layout/list1"/>
    <dgm:cxn modelId="{94C567ED-9191-0B47-B0BA-6B3128233718}" type="presParOf" srcId="{34B23F00-DA13-924F-BB41-EC13FA7CEE4B}" destId="{40AAF2C6-178D-FF47-A745-3DA040C681BE}" srcOrd="1" destOrd="0" presId="urn:microsoft.com/office/officeart/2005/8/layout/list1"/>
    <dgm:cxn modelId="{38787CEF-9ACF-1549-813D-C1C182700A1A}" type="presParOf" srcId="{530A2F7D-8403-0746-BA0F-E1A99350837E}" destId="{CD45963E-A624-814A-9612-A3DF84799D84}" srcOrd="5" destOrd="0" presId="urn:microsoft.com/office/officeart/2005/8/layout/list1"/>
    <dgm:cxn modelId="{148D8EF9-79CD-814F-BB53-6FBF6F757FF2}" type="presParOf" srcId="{530A2F7D-8403-0746-BA0F-E1A99350837E}" destId="{4F330811-3940-DB42-A4DE-644863EA57A7}" srcOrd="6" destOrd="0" presId="urn:microsoft.com/office/officeart/2005/8/layout/list1"/>
    <dgm:cxn modelId="{289D6098-A3F5-8743-A61B-AB820CED6E55}" type="presParOf" srcId="{530A2F7D-8403-0746-BA0F-E1A99350837E}" destId="{5407DED2-E9D2-B74D-AE6C-8FF675517D44}" srcOrd="7" destOrd="0" presId="urn:microsoft.com/office/officeart/2005/8/layout/list1"/>
    <dgm:cxn modelId="{AFB0273C-283C-D542-B4AF-1880E9522E87}" type="presParOf" srcId="{530A2F7D-8403-0746-BA0F-E1A99350837E}" destId="{8D998E87-7137-9F49-AEAC-66D0FE18A8D9}" srcOrd="8" destOrd="0" presId="urn:microsoft.com/office/officeart/2005/8/layout/list1"/>
    <dgm:cxn modelId="{34AEED8F-08DA-A947-9340-267CB086DFD5}" type="presParOf" srcId="{8D998E87-7137-9F49-AEAC-66D0FE18A8D9}" destId="{38FB01AB-C043-464C-8AF0-CD61193F34BF}" srcOrd="0" destOrd="0" presId="urn:microsoft.com/office/officeart/2005/8/layout/list1"/>
    <dgm:cxn modelId="{C18322A0-BF96-DD47-B52C-D00DAF85E4D9}" type="presParOf" srcId="{8D998E87-7137-9F49-AEAC-66D0FE18A8D9}" destId="{1A8C82DB-41ED-8D48-895D-520A198C5676}" srcOrd="1" destOrd="0" presId="urn:microsoft.com/office/officeart/2005/8/layout/list1"/>
    <dgm:cxn modelId="{292F0152-B147-5041-B4B8-F82A06C41472}" type="presParOf" srcId="{530A2F7D-8403-0746-BA0F-E1A99350837E}" destId="{6939AA89-BEE6-754F-A3B2-B131538A3FB9}" srcOrd="9" destOrd="0" presId="urn:microsoft.com/office/officeart/2005/8/layout/list1"/>
    <dgm:cxn modelId="{9B048E67-B8B6-FC42-8761-C7B3FBCD75FB}" type="presParOf" srcId="{530A2F7D-8403-0746-BA0F-E1A99350837E}" destId="{91402702-1BFB-194C-AD16-B60F6E76787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EC12ED-DC7B-E348-A372-C465DB664287}"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pl-PL"/>
        </a:p>
      </dgm:t>
    </dgm:pt>
    <dgm:pt modelId="{B9EB2AEF-5914-E74D-AE47-4CC66D3D504E}">
      <dgm:prSet phldrT="[Tekst]"/>
      <dgm:spPr/>
      <dgm:t>
        <a:bodyPr/>
        <a:lstStyle/>
        <a:p>
          <a:r>
            <a:rPr lang="pl-PL" dirty="0"/>
            <a:t>Plagiat jawny</a:t>
          </a:r>
        </a:p>
      </dgm:t>
    </dgm:pt>
    <dgm:pt modelId="{BA6F7BD7-EE3A-1A43-89B7-E4D53BF21A56}" type="parTrans" cxnId="{CDB93141-2328-7B43-A1E6-A608D7CACA76}">
      <dgm:prSet/>
      <dgm:spPr/>
      <dgm:t>
        <a:bodyPr/>
        <a:lstStyle/>
        <a:p>
          <a:endParaRPr lang="pl-PL"/>
        </a:p>
      </dgm:t>
    </dgm:pt>
    <dgm:pt modelId="{6A443849-2EE9-3641-8EA3-E22FD65D2C44}" type="sibTrans" cxnId="{CDB93141-2328-7B43-A1E6-A608D7CACA76}">
      <dgm:prSet/>
      <dgm:spPr/>
      <dgm:t>
        <a:bodyPr/>
        <a:lstStyle/>
        <a:p>
          <a:endParaRPr lang="pl-PL"/>
        </a:p>
      </dgm:t>
    </dgm:pt>
    <dgm:pt modelId="{DE06B57B-10A9-6E4E-A99C-B13B83DE0FFD}">
      <dgm:prSet phldrT="[Tekst]"/>
      <dgm:spPr/>
      <dgm:t>
        <a:bodyPr/>
        <a:lstStyle/>
        <a:p>
          <a:r>
            <a:rPr lang="pl-PL" dirty="0"/>
            <a:t>Plagiat ukryty</a:t>
          </a:r>
        </a:p>
      </dgm:t>
    </dgm:pt>
    <dgm:pt modelId="{DC638937-9EC3-BB45-A06B-E30E0B88524F}" type="parTrans" cxnId="{1C091D1D-03F2-9C42-917A-5D6D81D36071}">
      <dgm:prSet/>
      <dgm:spPr/>
      <dgm:t>
        <a:bodyPr/>
        <a:lstStyle/>
        <a:p>
          <a:endParaRPr lang="pl-PL"/>
        </a:p>
      </dgm:t>
    </dgm:pt>
    <dgm:pt modelId="{2ABF5A49-7657-3648-A6BD-6E6CEC2EDA3B}" type="sibTrans" cxnId="{1C091D1D-03F2-9C42-917A-5D6D81D36071}">
      <dgm:prSet/>
      <dgm:spPr/>
      <dgm:t>
        <a:bodyPr/>
        <a:lstStyle/>
        <a:p>
          <a:endParaRPr lang="pl-PL"/>
        </a:p>
      </dgm:t>
    </dgm:pt>
    <dgm:pt modelId="{52383993-0D62-C74D-A461-A1C0C7EABA89}" type="pres">
      <dgm:prSet presAssocID="{C0EC12ED-DC7B-E348-A372-C465DB664287}" presName="diagram" presStyleCnt="0">
        <dgm:presLayoutVars>
          <dgm:dir/>
          <dgm:resizeHandles val="exact"/>
        </dgm:presLayoutVars>
      </dgm:prSet>
      <dgm:spPr/>
    </dgm:pt>
    <dgm:pt modelId="{0436EF26-D8BD-364A-9D11-4F4719E65A06}" type="pres">
      <dgm:prSet presAssocID="{B9EB2AEF-5914-E74D-AE47-4CC66D3D504E}" presName="node" presStyleLbl="node1" presStyleIdx="0" presStyleCnt="2">
        <dgm:presLayoutVars>
          <dgm:bulletEnabled val="1"/>
        </dgm:presLayoutVars>
      </dgm:prSet>
      <dgm:spPr/>
    </dgm:pt>
    <dgm:pt modelId="{802E0D80-7E6E-2F4B-9E7F-7C4C45A663AE}" type="pres">
      <dgm:prSet presAssocID="{6A443849-2EE9-3641-8EA3-E22FD65D2C44}" presName="sibTrans" presStyleCnt="0"/>
      <dgm:spPr/>
    </dgm:pt>
    <dgm:pt modelId="{D3B0D4A7-0772-DC41-932B-EF9E92664A64}" type="pres">
      <dgm:prSet presAssocID="{DE06B57B-10A9-6E4E-A99C-B13B83DE0FFD}" presName="node" presStyleLbl="node1" presStyleIdx="1" presStyleCnt="2">
        <dgm:presLayoutVars>
          <dgm:bulletEnabled val="1"/>
        </dgm:presLayoutVars>
      </dgm:prSet>
      <dgm:spPr/>
    </dgm:pt>
  </dgm:ptLst>
  <dgm:cxnLst>
    <dgm:cxn modelId="{1C091D1D-03F2-9C42-917A-5D6D81D36071}" srcId="{C0EC12ED-DC7B-E348-A372-C465DB664287}" destId="{DE06B57B-10A9-6E4E-A99C-B13B83DE0FFD}" srcOrd="1" destOrd="0" parTransId="{DC638937-9EC3-BB45-A06B-E30E0B88524F}" sibTransId="{2ABF5A49-7657-3648-A6BD-6E6CEC2EDA3B}"/>
    <dgm:cxn modelId="{03F81121-2A11-5A4C-A014-70F09666C784}" type="presOf" srcId="{B9EB2AEF-5914-E74D-AE47-4CC66D3D504E}" destId="{0436EF26-D8BD-364A-9D11-4F4719E65A06}" srcOrd="0" destOrd="0" presId="urn:microsoft.com/office/officeart/2005/8/layout/default"/>
    <dgm:cxn modelId="{CDB93141-2328-7B43-A1E6-A608D7CACA76}" srcId="{C0EC12ED-DC7B-E348-A372-C465DB664287}" destId="{B9EB2AEF-5914-E74D-AE47-4CC66D3D504E}" srcOrd="0" destOrd="0" parTransId="{BA6F7BD7-EE3A-1A43-89B7-E4D53BF21A56}" sibTransId="{6A443849-2EE9-3641-8EA3-E22FD65D2C44}"/>
    <dgm:cxn modelId="{8B268C96-0994-4B44-B647-11B71EE8C0BB}" type="presOf" srcId="{C0EC12ED-DC7B-E348-A372-C465DB664287}" destId="{52383993-0D62-C74D-A461-A1C0C7EABA89}" srcOrd="0" destOrd="0" presId="urn:microsoft.com/office/officeart/2005/8/layout/default"/>
    <dgm:cxn modelId="{7F1917C1-D3B0-9743-83D2-E6C26B9A9E9B}" type="presOf" srcId="{DE06B57B-10A9-6E4E-A99C-B13B83DE0FFD}" destId="{D3B0D4A7-0772-DC41-932B-EF9E92664A64}" srcOrd="0" destOrd="0" presId="urn:microsoft.com/office/officeart/2005/8/layout/default"/>
    <dgm:cxn modelId="{0CB48103-5EF1-CD4A-9248-00D996DCC042}" type="presParOf" srcId="{52383993-0D62-C74D-A461-A1C0C7EABA89}" destId="{0436EF26-D8BD-364A-9D11-4F4719E65A06}" srcOrd="0" destOrd="0" presId="urn:microsoft.com/office/officeart/2005/8/layout/default"/>
    <dgm:cxn modelId="{C222FA90-A912-1546-A89F-FB55B6BCE9F4}" type="presParOf" srcId="{52383993-0D62-C74D-A461-A1C0C7EABA89}" destId="{802E0D80-7E6E-2F4B-9E7F-7C4C45A663AE}" srcOrd="1" destOrd="0" presId="urn:microsoft.com/office/officeart/2005/8/layout/default"/>
    <dgm:cxn modelId="{6B767C43-21D6-A847-9BE4-64231892CCA8}" type="presParOf" srcId="{52383993-0D62-C74D-A461-A1C0C7EABA89}" destId="{D3B0D4A7-0772-DC41-932B-EF9E92664A64}"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058688-8936-424E-BB0B-DA906062309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l-PL"/>
        </a:p>
      </dgm:t>
    </dgm:pt>
    <dgm:pt modelId="{6D1BDB5C-04BA-EE4C-837F-F5923406DBB1}">
      <dgm:prSet/>
      <dgm:spPr/>
      <dgm:t>
        <a:bodyPr/>
        <a:lstStyle/>
        <a:p>
          <a:r>
            <a:rPr lang="pl-PL" dirty="0"/>
            <a:t>prawo do dostępu do utworu (art. 52 ust. 3 </a:t>
          </a:r>
          <a:r>
            <a:rPr lang="pl-PL" dirty="0" err="1"/>
            <a:t>Pr.Aut</a:t>
          </a:r>
          <a:r>
            <a:rPr lang="pl-PL" dirty="0"/>
            <a:t>.),</a:t>
          </a:r>
        </a:p>
      </dgm:t>
    </dgm:pt>
    <dgm:pt modelId="{589BCC07-0196-E244-A375-39D8A67DF0CC}" type="parTrans" cxnId="{BFDF85F0-3068-B74D-A368-115EEF4318E0}">
      <dgm:prSet/>
      <dgm:spPr/>
      <dgm:t>
        <a:bodyPr/>
        <a:lstStyle/>
        <a:p>
          <a:endParaRPr lang="pl-PL"/>
        </a:p>
      </dgm:t>
    </dgm:pt>
    <dgm:pt modelId="{A84E714C-FFF4-BF48-8BD1-4C87451C7157}" type="sibTrans" cxnId="{BFDF85F0-3068-B74D-A368-115EEF4318E0}">
      <dgm:prSet/>
      <dgm:spPr/>
      <dgm:t>
        <a:bodyPr/>
        <a:lstStyle/>
        <a:p>
          <a:endParaRPr lang="pl-PL"/>
        </a:p>
      </dgm:t>
    </dgm:pt>
    <dgm:pt modelId="{0299D373-3FD2-8641-9433-900261A5FCE7}">
      <dgm:prSet/>
      <dgm:spPr/>
      <dgm:t>
        <a:bodyPr/>
        <a:lstStyle/>
        <a:p>
          <a:r>
            <a:rPr lang="pl-PL" dirty="0"/>
            <a:t>prawo sprzeciwu wobec zniszczeniu dzieła (art. 32 ust. 2 </a:t>
          </a:r>
          <a:r>
            <a:rPr lang="pl-PL" dirty="0" err="1"/>
            <a:t>Pr.Aut</a:t>
          </a:r>
          <a:r>
            <a:rPr lang="pl-PL" dirty="0"/>
            <a:t>.),</a:t>
          </a:r>
        </a:p>
      </dgm:t>
    </dgm:pt>
    <dgm:pt modelId="{E430DF3B-C936-F34E-80B0-AF9B0D306055}" type="parTrans" cxnId="{690467D9-72D5-5B4A-9C20-5171610F7C39}">
      <dgm:prSet/>
      <dgm:spPr/>
      <dgm:t>
        <a:bodyPr/>
        <a:lstStyle/>
        <a:p>
          <a:endParaRPr lang="pl-PL"/>
        </a:p>
      </dgm:t>
    </dgm:pt>
    <dgm:pt modelId="{154FA45D-058A-5B4F-B479-1245D77A557B}" type="sibTrans" cxnId="{690467D9-72D5-5B4A-9C20-5171610F7C39}">
      <dgm:prSet/>
      <dgm:spPr/>
      <dgm:t>
        <a:bodyPr/>
        <a:lstStyle/>
        <a:p>
          <a:endParaRPr lang="pl-PL"/>
        </a:p>
      </dgm:t>
    </dgm:pt>
    <dgm:pt modelId="{F57CA788-2828-274E-B1CE-5F9F9043B98C}">
      <dgm:prSet/>
      <dgm:spPr/>
      <dgm:t>
        <a:bodyPr/>
        <a:lstStyle/>
        <a:p>
          <a:r>
            <a:rPr lang="pl-PL"/>
            <a:t>prawo wydania publikacji zbiorowej (art. 62 Pr.Aut.),</a:t>
          </a:r>
        </a:p>
      </dgm:t>
    </dgm:pt>
    <dgm:pt modelId="{51289FFB-27B2-C64C-9370-4418FE567737}" type="parTrans" cxnId="{F81B5548-D269-6A44-8FC3-940C92D552D3}">
      <dgm:prSet/>
      <dgm:spPr/>
      <dgm:t>
        <a:bodyPr/>
        <a:lstStyle/>
        <a:p>
          <a:endParaRPr lang="pl-PL"/>
        </a:p>
      </dgm:t>
    </dgm:pt>
    <dgm:pt modelId="{CBEBC55C-8710-9348-9ED0-4595BC304AC2}" type="sibTrans" cxnId="{F81B5548-D269-6A44-8FC3-940C92D552D3}">
      <dgm:prSet/>
      <dgm:spPr/>
      <dgm:t>
        <a:bodyPr/>
        <a:lstStyle/>
        <a:p>
          <a:endParaRPr lang="pl-PL"/>
        </a:p>
      </dgm:t>
    </dgm:pt>
    <dgm:pt modelId="{32F9A858-8DC4-2A46-809D-926993493921}">
      <dgm:prSet/>
      <dgm:spPr/>
      <dgm:t>
        <a:bodyPr/>
        <a:lstStyle/>
        <a:p>
          <a:r>
            <a:rPr lang="pl-PL" dirty="0"/>
            <a:t>prawo do wycofywania utworu z obrotu ze względu na interesy </a:t>
          </a:r>
          <a:r>
            <a:rPr lang="pl-PL" dirty="0" err="1"/>
            <a:t>twórcze</a:t>
          </a:r>
          <a:r>
            <a:rPr lang="pl-PL" dirty="0"/>
            <a:t> (art.56 </a:t>
          </a:r>
          <a:r>
            <a:rPr lang="pl-PL" dirty="0" err="1"/>
            <a:t>Pr.Aut</a:t>
          </a:r>
          <a:r>
            <a:rPr lang="pl-PL" dirty="0"/>
            <a:t>.)</a:t>
          </a:r>
        </a:p>
      </dgm:t>
    </dgm:pt>
    <dgm:pt modelId="{1C1623F2-37DA-CD4D-BE13-3F1259768ECE}" type="parTrans" cxnId="{0989EBBE-32C2-FE49-8BDD-59B278A03CD4}">
      <dgm:prSet/>
      <dgm:spPr/>
      <dgm:t>
        <a:bodyPr/>
        <a:lstStyle/>
        <a:p>
          <a:endParaRPr lang="pl-PL"/>
        </a:p>
      </dgm:t>
    </dgm:pt>
    <dgm:pt modelId="{B4206AB8-694F-8340-90FF-5F5557E240C4}" type="sibTrans" cxnId="{0989EBBE-32C2-FE49-8BDD-59B278A03CD4}">
      <dgm:prSet/>
      <dgm:spPr/>
      <dgm:t>
        <a:bodyPr/>
        <a:lstStyle/>
        <a:p>
          <a:endParaRPr lang="pl-PL"/>
        </a:p>
      </dgm:t>
    </dgm:pt>
    <dgm:pt modelId="{7FBC49B0-FD0F-1D4C-AACA-052274E02F3D}">
      <dgm:prSet/>
      <dgm:spPr/>
      <dgm:t>
        <a:bodyPr/>
        <a:lstStyle/>
        <a:p>
          <a:r>
            <a:rPr lang="pl-PL" dirty="0"/>
            <a:t>gdy oryginał utworu znajduje się u osoby trzeciej i jest to jedyny dostępny dla twórcy egzemplarz</a:t>
          </a:r>
        </a:p>
      </dgm:t>
    </dgm:pt>
    <dgm:pt modelId="{6AE7A382-BD0C-F84D-A5B0-C827A94A1434}" type="parTrans" cxnId="{4A2509E7-A6B7-1C4C-B0B4-E5BC75E64384}">
      <dgm:prSet/>
      <dgm:spPr/>
    </dgm:pt>
    <dgm:pt modelId="{18A66086-189D-F149-891F-97F6842AC9B5}" type="sibTrans" cxnId="{4A2509E7-A6B7-1C4C-B0B4-E5BC75E64384}">
      <dgm:prSet/>
      <dgm:spPr/>
    </dgm:pt>
    <dgm:pt modelId="{BF68A6ED-CC1E-5E40-9388-C424E51FEA24}">
      <dgm:prSet/>
      <dgm:spPr/>
      <dgm:t>
        <a:bodyPr/>
        <a:lstStyle/>
        <a:p>
          <a:r>
            <a:rPr lang="pl-PL" dirty="0"/>
            <a:t>dotyczy decyzji o zniszczeniu oryginalnego egzemplarza utworu plastycznego</a:t>
          </a:r>
        </a:p>
      </dgm:t>
    </dgm:pt>
    <dgm:pt modelId="{CD0C2B4A-1870-D146-9D78-9FE27148AC12}" type="parTrans" cxnId="{1FF065EB-0814-8040-980F-D3CF6E9567BB}">
      <dgm:prSet/>
      <dgm:spPr/>
    </dgm:pt>
    <dgm:pt modelId="{B344A037-B66D-C04B-8498-DA70FFD28DA3}" type="sibTrans" cxnId="{1FF065EB-0814-8040-980F-D3CF6E9567BB}">
      <dgm:prSet/>
      <dgm:spPr/>
    </dgm:pt>
    <dgm:pt modelId="{1FE7E79E-8631-B949-BC73-AA28E5C04CD3}">
      <dgm:prSet/>
      <dgm:spPr/>
      <dgm:t>
        <a:bodyPr/>
        <a:lstStyle/>
        <a:p>
          <a:r>
            <a:rPr lang="pl-PL" dirty="0"/>
            <a:t>np. gdy utwór przestał odpowiadać przekonaniom twórcy, utwór stał </a:t>
          </a:r>
          <a:r>
            <a:rPr lang="pl-PL" dirty="0" err="1"/>
            <a:t>sie</a:t>
          </a:r>
          <a:r>
            <a:rPr lang="pl-PL" dirty="0"/>
            <a:t> nieaktualny, korzystanie z utworu na podstawie umowy może wpłynąć na odbiór utworu i naruszyć reputację twórcy,</a:t>
          </a:r>
          <a:br>
            <a:rPr lang="pl-PL" dirty="0"/>
          </a:br>
          <a:endParaRPr lang="pl-PL" dirty="0"/>
        </a:p>
      </dgm:t>
    </dgm:pt>
    <dgm:pt modelId="{A8F257CF-B466-3042-B432-1471406F7A41}" type="parTrans" cxnId="{A14386A1-04EC-E444-BF58-A378097F58DB}">
      <dgm:prSet/>
      <dgm:spPr/>
    </dgm:pt>
    <dgm:pt modelId="{38BC2060-ED4D-D042-AA4E-591473C429ED}" type="sibTrans" cxnId="{A14386A1-04EC-E444-BF58-A378097F58DB}">
      <dgm:prSet/>
      <dgm:spPr/>
    </dgm:pt>
    <dgm:pt modelId="{0B985B67-F887-7646-A8DB-2E7D3D3DFB3D}" type="pres">
      <dgm:prSet presAssocID="{48058688-8936-424E-BB0B-DA906062309A}" presName="linear" presStyleCnt="0">
        <dgm:presLayoutVars>
          <dgm:animLvl val="lvl"/>
          <dgm:resizeHandles val="exact"/>
        </dgm:presLayoutVars>
      </dgm:prSet>
      <dgm:spPr/>
    </dgm:pt>
    <dgm:pt modelId="{2D9CEA7C-D14D-8D49-B89C-4433B1F93982}" type="pres">
      <dgm:prSet presAssocID="{6D1BDB5C-04BA-EE4C-837F-F5923406DBB1}" presName="parentText" presStyleLbl="node1" presStyleIdx="0" presStyleCnt="4">
        <dgm:presLayoutVars>
          <dgm:chMax val="0"/>
          <dgm:bulletEnabled val="1"/>
        </dgm:presLayoutVars>
      </dgm:prSet>
      <dgm:spPr/>
    </dgm:pt>
    <dgm:pt modelId="{EB3EF6AC-575C-F647-B1FC-75712D4DB730}" type="pres">
      <dgm:prSet presAssocID="{6D1BDB5C-04BA-EE4C-837F-F5923406DBB1}" presName="childText" presStyleLbl="revTx" presStyleIdx="0" presStyleCnt="3">
        <dgm:presLayoutVars>
          <dgm:bulletEnabled val="1"/>
        </dgm:presLayoutVars>
      </dgm:prSet>
      <dgm:spPr/>
    </dgm:pt>
    <dgm:pt modelId="{3ABA9FF9-BE1E-F544-8A4D-E9BCCB440664}" type="pres">
      <dgm:prSet presAssocID="{0299D373-3FD2-8641-9433-900261A5FCE7}" presName="parentText" presStyleLbl="node1" presStyleIdx="1" presStyleCnt="4">
        <dgm:presLayoutVars>
          <dgm:chMax val="0"/>
          <dgm:bulletEnabled val="1"/>
        </dgm:presLayoutVars>
      </dgm:prSet>
      <dgm:spPr/>
    </dgm:pt>
    <dgm:pt modelId="{88B58B67-52A5-B245-8B4D-29AAF8062CFF}" type="pres">
      <dgm:prSet presAssocID="{0299D373-3FD2-8641-9433-900261A5FCE7}" presName="childText" presStyleLbl="revTx" presStyleIdx="1" presStyleCnt="3">
        <dgm:presLayoutVars>
          <dgm:bulletEnabled val="1"/>
        </dgm:presLayoutVars>
      </dgm:prSet>
      <dgm:spPr/>
    </dgm:pt>
    <dgm:pt modelId="{4184F005-2727-0F46-AAC3-3552B802555E}" type="pres">
      <dgm:prSet presAssocID="{F57CA788-2828-274E-B1CE-5F9F9043B98C}" presName="parentText" presStyleLbl="node1" presStyleIdx="2" presStyleCnt="4">
        <dgm:presLayoutVars>
          <dgm:chMax val="0"/>
          <dgm:bulletEnabled val="1"/>
        </dgm:presLayoutVars>
      </dgm:prSet>
      <dgm:spPr/>
    </dgm:pt>
    <dgm:pt modelId="{CDB7E1AC-9714-054F-82A2-866A0527137A}" type="pres">
      <dgm:prSet presAssocID="{CBEBC55C-8710-9348-9ED0-4595BC304AC2}" presName="spacer" presStyleCnt="0"/>
      <dgm:spPr/>
    </dgm:pt>
    <dgm:pt modelId="{AE4F3AE3-5C12-0044-BFA6-CEDF1AC7DEAF}" type="pres">
      <dgm:prSet presAssocID="{32F9A858-8DC4-2A46-809D-926993493921}" presName="parentText" presStyleLbl="node1" presStyleIdx="3" presStyleCnt="4">
        <dgm:presLayoutVars>
          <dgm:chMax val="0"/>
          <dgm:bulletEnabled val="1"/>
        </dgm:presLayoutVars>
      </dgm:prSet>
      <dgm:spPr/>
    </dgm:pt>
    <dgm:pt modelId="{D2836892-F2AD-7743-8176-0FD8E6A97BF0}" type="pres">
      <dgm:prSet presAssocID="{32F9A858-8DC4-2A46-809D-926993493921}" presName="childText" presStyleLbl="revTx" presStyleIdx="2" presStyleCnt="3">
        <dgm:presLayoutVars>
          <dgm:bulletEnabled val="1"/>
        </dgm:presLayoutVars>
      </dgm:prSet>
      <dgm:spPr/>
    </dgm:pt>
  </dgm:ptLst>
  <dgm:cxnLst>
    <dgm:cxn modelId="{5A846D0D-33F2-C145-B4BA-05E7A39D3EFC}" type="presOf" srcId="{32F9A858-8DC4-2A46-809D-926993493921}" destId="{AE4F3AE3-5C12-0044-BFA6-CEDF1AC7DEAF}" srcOrd="0" destOrd="0" presId="urn:microsoft.com/office/officeart/2005/8/layout/vList2"/>
    <dgm:cxn modelId="{A1B8D230-068D-E44B-9F8C-1C5465822F34}" type="presOf" srcId="{6D1BDB5C-04BA-EE4C-837F-F5923406DBB1}" destId="{2D9CEA7C-D14D-8D49-B89C-4433B1F93982}" srcOrd="0" destOrd="0" presId="urn:microsoft.com/office/officeart/2005/8/layout/vList2"/>
    <dgm:cxn modelId="{252FDD41-12AB-6746-87BF-DF1C77FFD708}" type="presOf" srcId="{0299D373-3FD2-8641-9433-900261A5FCE7}" destId="{3ABA9FF9-BE1E-F544-8A4D-E9BCCB440664}" srcOrd="0" destOrd="0" presId="urn:microsoft.com/office/officeart/2005/8/layout/vList2"/>
    <dgm:cxn modelId="{F81B5548-D269-6A44-8FC3-940C92D552D3}" srcId="{48058688-8936-424E-BB0B-DA906062309A}" destId="{F57CA788-2828-274E-B1CE-5F9F9043B98C}" srcOrd="2" destOrd="0" parTransId="{51289FFB-27B2-C64C-9370-4418FE567737}" sibTransId="{CBEBC55C-8710-9348-9ED0-4595BC304AC2}"/>
    <dgm:cxn modelId="{7F0DD057-2A91-4046-A08C-AB1ED3D0CC24}" type="presOf" srcId="{BF68A6ED-CC1E-5E40-9388-C424E51FEA24}" destId="{88B58B67-52A5-B245-8B4D-29AAF8062CFF}" srcOrd="0" destOrd="0" presId="urn:microsoft.com/office/officeart/2005/8/layout/vList2"/>
    <dgm:cxn modelId="{DD21C273-7809-1A40-877E-7681C8E49485}" type="presOf" srcId="{F57CA788-2828-274E-B1CE-5F9F9043B98C}" destId="{4184F005-2727-0F46-AAC3-3552B802555E}" srcOrd="0" destOrd="0" presId="urn:microsoft.com/office/officeart/2005/8/layout/vList2"/>
    <dgm:cxn modelId="{9295BE8F-C784-6546-99AB-32451FB04478}" type="presOf" srcId="{1FE7E79E-8631-B949-BC73-AA28E5C04CD3}" destId="{D2836892-F2AD-7743-8176-0FD8E6A97BF0}" srcOrd="0" destOrd="0" presId="urn:microsoft.com/office/officeart/2005/8/layout/vList2"/>
    <dgm:cxn modelId="{99272391-8772-2B4E-BB2A-95E821222F06}" type="presOf" srcId="{7FBC49B0-FD0F-1D4C-AACA-052274E02F3D}" destId="{EB3EF6AC-575C-F647-B1FC-75712D4DB730}" srcOrd="0" destOrd="0" presId="urn:microsoft.com/office/officeart/2005/8/layout/vList2"/>
    <dgm:cxn modelId="{A14386A1-04EC-E444-BF58-A378097F58DB}" srcId="{32F9A858-8DC4-2A46-809D-926993493921}" destId="{1FE7E79E-8631-B949-BC73-AA28E5C04CD3}" srcOrd="0" destOrd="0" parTransId="{A8F257CF-B466-3042-B432-1471406F7A41}" sibTransId="{38BC2060-ED4D-D042-AA4E-591473C429ED}"/>
    <dgm:cxn modelId="{0989EBBE-32C2-FE49-8BDD-59B278A03CD4}" srcId="{48058688-8936-424E-BB0B-DA906062309A}" destId="{32F9A858-8DC4-2A46-809D-926993493921}" srcOrd="3" destOrd="0" parTransId="{1C1623F2-37DA-CD4D-BE13-3F1259768ECE}" sibTransId="{B4206AB8-694F-8340-90FF-5F5557E240C4}"/>
    <dgm:cxn modelId="{690467D9-72D5-5B4A-9C20-5171610F7C39}" srcId="{48058688-8936-424E-BB0B-DA906062309A}" destId="{0299D373-3FD2-8641-9433-900261A5FCE7}" srcOrd="1" destOrd="0" parTransId="{E430DF3B-C936-F34E-80B0-AF9B0D306055}" sibTransId="{154FA45D-058A-5B4F-B479-1245D77A557B}"/>
    <dgm:cxn modelId="{4A2509E7-A6B7-1C4C-B0B4-E5BC75E64384}" srcId="{6D1BDB5C-04BA-EE4C-837F-F5923406DBB1}" destId="{7FBC49B0-FD0F-1D4C-AACA-052274E02F3D}" srcOrd="0" destOrd="0" parTransId="{6AE7A382-BD0C-F84D-A5B0-C827A94A1434}" sibTransId="{18A66086-189D-F149-891F-97F6842AC9B5}"/>
    <dgm:cxn modelId="{1FF065EB-0814-8040-980F-D3CF6E9567BB}" srcId="{0299D373-3FD2-8641-9433-900261A5FCE7}" destId="{BF68A6ED-CC1E-5E40-9388-C424E51FEA24}" srcOrd="0" destOrd="0" parTransId="{CD0C2B4A-1870-D146-9D78-9FE27148AC12}" sibTransId="{B344A037-B66D-C04B-8498-DA70FFD28DA3}"/>
    <dgm:cxn modelId="{BFDF85F0-3068-B74D-A368-115EEF4318E0}" srcId="{48058688-8936-424E-BB0B-DA906062309A}" destId="{6D1BDB5C-04BA-EE4C-837F-F5923406DBB1}" srcOrd="0" destOrd="0" parTransId="{589BCC07-0196-E244-A375-39D8A67DF0CC}" sibTransId="{A84E714C-FFF4-BF48-8BD1-4C87451C7157}"/>
    <dgm:cxn modelId="{237A51F8-2AE7-FC42-8BB5-BEFDFFBA272C}" type="presOf" srcId="{48058688-8936-424E-BB0B-DA906062309A}" destId="{0B985B67-F887-7646-A8DB-2E7D3D3DFB3D}" srcOrd="0" destOrd="0" presId="urn:microsoft.com/office/officeart/2005/8/layout/vList2"/>
    <dgm:cxn modelId="{6EA3B7D9-D6C1-1141-9528-4DDF2A7CFD7D}" type="presParOf" srcId="{0B985B67-F887-7646-A8DB-2E7D3D3DFB3D}" destId="{2D9CEA7C-D14D-8D49-B89C-4433B1F93982}" srcOrd="0" destOrd="0" presId="urn:microsoft.com/office/officeart/2005/8/layout/vList2"/>
    <dgm:cxn modelId="{CA354CA7-D2A1-DA49-96F8-5BE4BB45D699}" type="presParOf" srcId="{0B985B67-F887-7646-A8DB-2E7D3D3DFB3D}" destId="{EB3EF6AC-575C-F647-B1FC-75712D4DB730}" srcOrd="1" destOrd="0" presId="urn:microsoft.com/office/officeart/2005/8/layout/vList2"/>
    <dgm:cxn modelId="{356F4C0D-DDA2-7D47-A2FF-F1660B91951C}" type="presParOf" srcId="{0B985B67-F887-7646-A8DB-2E7D3D3DFB3D}" destId="{3ABA9FF9-BE1E-F544-8A4D-E9BCCB440664}" srcOrd="2" destOrd="0" presId="urn:microsoft.com/office/officeart/2005/8/layout/vList2"/>
    <dgm:cxn modelId="{6A93091D-4D17-9442-8419-6F295A1FC5E6}" type="presParOf" srcId="{0B985B67-F887-7646-A8DB-2E7D3D3DFB3D}" destId="{88B58B67-52A5-B245-8B4D-29AAF8062CFF}" srcOrd="3" destOrd="0" presId="urn:microsoft.com/office/officeart/2005/8/layout/vList2"/>
    <dgm:cxn modelId="{CD0B5710-A2BB-3A4F-BD66-4E77E59412E5}" type="presParOf" srcId="{0B985B67-F887-7646-A8DB-2E7D3D3DFB3D}" destId="{4184F005-2727-0F46-AAC3-3552B802555E}" srcOrd="4" destOrd="0" presId="urn:microsoft.com/office/officeart/2005/8/layout/vList2"/>
    <dgm:cxn modelId="{CE95C7EC-662B-C549-8F33-4B0A49B8F67C}" type="presParOf" srcId="{0B985B67-F887-7646-A8DB-2E7D3D3DFB3D}" destId="{CDB7E1AC-9714-054F-82A2-866A0527137A}" srcOrd="5" destOrd="0" presId="urn:microsoft.com/office/officeart/2005/8/layout/vList2"/>
    <dgm:cxn modelId="{FE5225B7-8AB7-7A41-844A-9F8236B6DD77}" type="presParOf" srcId="{0B985B67-F887-7646-A8DB-2E7D3D3DFB3D}" destId="{AE4F3AE3-5C12-0044-BFA6-CEDF1AC7DEAF}" srcOrd="6" destOrd="0" presId="urn:microsoft.com/office/officeart/2005/8/layout/vList2"/>
    <dgm:cxn modelId="{AE7266EF-60DB-A946-97ED-CB84A401EE2D}" type="presParOf" srcId="{0B985B67-F887-7646-A8DB-2E7D3D3DFB3D}" destId="{D2836892-F2AD-7743-8176-0FD8E6A97BF0}"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EAA491-591D-4197-B8A7-DC8815F1A17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DB855D0-A09F-4311-B793-B079C21A65B1}">
      <dgm:prSet/>
      <dgm:spPr/>
      <dgm:t>
        <a:bodyPr/>
        <a:lstStyle/>
        <a:p>
          <a:pPr>
            <a:lnSpc>
              <a:spcPct val="100000"/>
            </a:lnSpc>
          </a:pPr>
          <a:r>
            <a:rPr lang="pl-PL"/>
            <a:t>APO nie mogą być zbyte, lecz można uregulować sposób ich wykonywania</a:t>
          </a:r>
          <a:endParaRPr lang="en-US"/>
        </a:p>
      </dgm:t>
    </dgm:pt>
    <dgm:pt modelId="{66F412BC-6F9C-412E-A8EE-5FCC21CB0E93}" type="parTrans" cxnId="{192FA7F9-3604-4517-8D4B-CEAAD2C40759}">
      <dgm:prSet/>
      <dgm:spPr/>
      <dgm:t>
        <a:bodyPr/>
        <a:lstStyle/>
        <a:p>
          <a:endParaRPr lang="en-US"/>
        </a:p>
      </dgm:t>
    </dgm:pt>
    <dgm:pt modelId="{63E449CC-F1EF-4EC9-953A-414D5B169D9A}" type="sibTrans" cxnId="{192FA7F9-3604-4517-8D4B-CEAAD2C40759}">
      <dgm:prSet/>
      <dgm:spPr/>
      <dgm:t>
        <a:bodyPr/>
        <a:lstStyle/>
        <a:p>
          <a:endParaRPr lang="en-US"/>
        </a:p>
      </dgm:t>
    </dgm:pt>
    <dgm:pt modelId="{CA84F304-A6E4-498E-A503-3F5A782025A0}">
      <dgm:prSet/>
      <dgm:spPr/>
      <dgm:t>
        <a:bodyPr/>
        <a:lstStyle/>
        <a:p>
          <a:pPr>
            <a:lnSpc>
              <a:spcPct val="100000"/>
            </a:lnSpc>
          </a:pPr>
          <a:r>
            <a:rPr lang="pl-PL"/>
            <a:t>Np. podjęcie decyzji o sposobie podpisania utworu, momencie opublikowania go, dopuszczalności modyfikacji.</a:t>
          </a:r>
          <a:endParaRPr lang="en-US"/>
        </a:p>
      </dgm:t>
    </dgm:pt>
    <dgm:pt modelId="{18E75A1A-0961-4BBD-9EA3-19C52F42E4AB}" type="parTrans" cxnId="{AE0260EA-3411-407D-B151-EDE5214B5BD4}">
      <dgm:prSet/>
      <dgm:spPr/>
      <dgm:t>
        <a:bodyPr/>
        <a:lstStyle/>
        <a:p>
          <a:endParaRPr lang="en-US"/>
        </a:p>
      </dgm:t>
    </dgm:pt>
    <dgm:pt modelId="{FFD1D0AE-FB46-4217-A074-96849BD383B4}" type="sibTrans" cxnId="{AE0260EA-3411-407D-B151-EDE5214B5BD4}">
      <dgm:prSet/>
      <dgm:spPr/>
      <dgm:t>
        <a:bodyPr/>
        <a:lstStyle/>
        <a:p>
          <a:endParaRPr lang="en-US"/>
        </a:p>
      </dgm:t>
    </dgm:pt>
    <dgm:pt modelId="{7A9EB7E9-026E-4813-9E7F-FABB35960A18}">
      <dgm:prSet/>
      <dgm:spPr/>
      <dgm:t>
        <a:bodyPr/>
        <a:lstStyle/>
        <a:p>
          <a:pPr>
            <a:lnSpc>
              <a:spcPct val="100000"/>
            </a:lnSpc>
          </a:pPr>
          <a:r>
            <a:rPr lang="pl-PL" dirty="0"/>
            <a:t>Zagadnienie zrzeczenia się autorskich praw osobistych</a:t>
          </a:r>
          <a:endParaRPr lang="en-US" dirty="0"/>
        </a:p>
      </dgm:t>
    </dgm:pt>
    <dgm:pt modelId="{62ACEC20-4C29-43E4-956B-B6836EDE5AFE}" type="parTrans" cxnId="{F1B6B1FC-6C20-49E9-AFC4-EFA23A12804D}">
      <dgm:prSet/>
      <dgm:spPr/>
      <dgm:t>
        <a:bodyPr/>
        <a:lstStyle/>
        <a:p>
          <a:endParaRPr lang="en-US"/>
        </a:p>
      </dgm:t>
    </dgm:pt>
    <dgm:pt modelId="{8028653B-B440-4B7A-AE83-67DC1B490A1E}" type="sibTrans" cxnId="{F1B6B1FC-6C20-49E9-AFC4-EFA23A12804D}">
      <dgm:prSet/>
      <dgm:spPr/>
      <dgm:t>
        <a:bodyPr/>
        <a:lstStyle/>
        <a:p>
          <a:endParaRPr lang="en-US"/>
        </a:p>
      </dgm:t>
    </dgm:pt>
    <dgm:pt modelId="{3965CF6B-9131-43AD-8406-3E97C9516315}">
      <dgm:prSet/>
      <dgm:spPr/>
      <dgm:t>
        <a:bodyPr/>
        <a:lstStyle/>
        <a:p>
          <a:pPr>
            <a:lnSpc>
              <a:spcPct val="100000"/>
            </a:lnSpc>
          </a:pPr>
          <a:r>
            <a:rPr lang="pl-PL"/>
            <a:t>Dopuszczalne w systemie </a:t>
          </a:r>
          <a:r>
            <a:rPr lang="pl-PL" i="1"/>
            <a:t>common law</a:t>
          </a:r>
          <a:r>
            <a:rPr lang="pl-PL"/>
            <a:t>: USA, Wielka Brytania, Kanada, </a:t>
          </a:r>
          <a:endParaRPr lang="en-US"/>
        </a:p>
      </dgm:t>
    </dgm:pt>
    <dgm:pt modelId="{4DC4CC09-198F-437D-B757-5D1874CA1B3F}" type="parTrans" cxnId="{B63E9E80-B9AC-40F8-85D7-948E97AD489D}">
      <dgm:prSet/>
      <dgm:spPr/>
      <dgm:t>
        <a:bodyPr/>
        <a:lstStyle/>
        <a:p>
          <a:endParaRPr lang="en-US"/>
        </a:p>
      </dgm:t>
    </dgm:pt>
    <dgm:pt modelId="{F02C9DF0-2B42-4D4D-ACD3-8703031705CD}" type="sibTrans" cxnId="{B63E9E80-B9AC-40F8-85D7-948E97AD489D}">
      <dgm:prSet/>
      <dgm:spPr/>
      <dgm:t>
        <a:bodyPr/>
        <a:lstStyle/>
        <a:p>
          <a:endParaRPr lang="en-US"/>
        </a:p>
      </dgm:t>
    </dgm:pt>
    <dgm:pt modelId="{165E9575-A31B-469A-B125-FCF644A20644}">
      <dgm:prSet/>
      <dgm:spPr/>
      <dgm:t>
        <a:bodyPr/>
        <a:lstStyle/>
        <a:p>
          <a:pPr>
            <a:lnSpc>
              <a:spcPct val="100000"/>
            </a:lnSpc>
          </a:pPr>
          <a:r>
            <a:rPr lang="pl-PL"/>
            <a:t>Umowne zobowiązanie do niewykonywania autorskich praw osobistych </a:t>
          </a:r>
          <a:endParaRPr lang="en-US"/>
        </a:p>
      </dgm:t>
    </dgm:pt>
    <dgm:pt modelId="{4B62160B-2016-4D8E-87EC-D0D87B1B2F98}" type="parTrans" cxnId="{25BF999E-8FE7-4545-8176-8FBC35CA18AA}">
      <dgm:prSet/>
      <dgm:spPr/>
      <dgm:t>
        <a:bodyPr/>
        <a:lstStyle/>
        <a:p>
          <a:endParaRPr lang="en-US"/>
        </a:p>
      </dgm:t>
    </dgm:pt>
    <dgm:pt modelId="{4FDEC97E-4A26-4C68-8B10-8FBBDDCBFB81}" type="sibTrans" cxnId="{25BF999E-8FE7-4545-8176-8FBC35CA18AA}">
      <dgm:prSet/>
      <dgm:spPr/>
      <dgm:t>
        <a:bodyPr/>
        <a:lstStyle/>
        <a:p>
          <a:endParaRPr lang="en-US"/>
        </a:p>
      </dgm:t>
    </dgm:pt>
    <dgm:pt modelId="{DD03321C-55D3-453F-BCD6-E9FE6DE14688}">
      <dgm:prSet/>
      <dgm:spPr/>
      <dgm:t>
        <a:bodyPr/>
        <a:lstStyle/>
        <a:p>
          <a:pPr>
            <a:lnSpc>
              <a:spcPct val="100000"/>
            </a:lnSpc>
          </a:pPr>
          <a:r>
            <a:rPr lang="pl-PL"/>
            <a:t>Umowne zezwolenie na realizowanie określonego prawa w imieniu twórcy</a:t>
          </a:r>
          <a:endParaRPr lang="en-US"/>
        </a:p>
      </dgm:t>
    </dgm:pt>
    <dgm:pt modelId="{A31B4F86-4288-4138-A9A1-E7A3C0C84D5E}" type="parTrans" cxnId="{9E8B22DD-F2A0-4716-9E0B-69D9B5893B2B}">
      <dgm:prSet/>
      <dgm:spPr/>
      <dgm:t>
        <a:bodyPr/>
        <a:lstStyle/>
        <a:p>
          <a:endParaRPr lang="en-US"/>
        </a:p>
      </dgm:t>
    </dgm:pt>
    <dgm:pt modelId="{CDBD2CD9-4C73-475D-812F-B1FFA0AFF1B4}" type="sibTrans" cxnId="{9E8B22DD-F2A0-4716-9E0B-69D9B5893B2B}">
      <dgm:prSet/>
      <dgm:spPr/>
      <dgm:t>
        <a:bodyPr/>
        <a:lstStyle/>
        <a:p>
          <a:endParaRPr lang="en-US"/>
        </a:p>
      </dgm:t>
    </dgm:pt>
    <dgm:pt modelId="{E05DB58B-BD51-46A7-9400-BFD9181C03D8}">
      <dgm:prSet/>
      <dgm:spPr/>
      <dgm:t>
        <a:bodyPr/>
        <a:lstStyle/>
        <a:p>
          <a:pPr>
            <a:lnSpc>
              <a:spcPct val="100000"/>
            </a:lnSpc>
          </a:pPr>
          <a:r>
            <a:rPr lang="pl-PL" dirty="0"/>
            <a:t>Dopuszczalność odpłatnego udzielania zgody na określone działania </a:t>
          </a:r>
          <a:endParaRPr lang="en-US" dirty="0"/>
        </a:p>
      </dgm:t>
    </dgm:pt>
    <dgm:pt modelId="{5E7B6E97-FD97-4352-B8C5-6202A1E79B25}" type="parTrans" cxnId="{75396CBC-BB3D-4FCC-8C83-9C3B3ACF6E49}">
      <dgm:prSet/>
      <dgm:spPr/>
      <dgm:t>
        <a:bodyPr/>
        <a:lstStyle/>
        <a:p>
          <a:endParaRPr lang="en-US"/>
        </a:p>
      </dgm:t>
    </dgm:pt>
    <dgm:pt modelId="{01A35D5E-7D10-497C-945D-B96F33C60385}" type="sibTrans" cxnId="{75396CBC-BB3D-4FCC-8C83-9C3B3ACF6E49}">
      <dgm:prSet/>
      <dgm:spPr/>
      <dgm:t>
        <a:bodyPr/>
        <a:lstStyle/>
        <a:p>
          <a:endParaRPr lang="en-US"/>
        </a:p>
      </dgm:t>
    </dgm:pt>
    <dgm:pt modelId="{FF3F61C2-CA88-0447-8504-253D2FAE3F35}">
      <dgm:prSet/>
      <dgm:spPr/>
      <dgm:t>
        <a:bodyPr/>
        <a:lstStyle/>
        <a:p>
          <a:pPr>
            <a:lnSpc>
              <a:spcPct val="100000"/>
            </a:lnSpc>
          </a:pPr>
          <a:r>
            <a:rPr lang="pl-PL" dirty="0"/>
            <a:t>Np. określenie w umowie dopuszczalnych i niedopuszczalnych modyfikacji utworu</a:t>
          </a:r>
          <a:endParaRPr lang="en-US" dirty="0"/>
        </a:p>
      </dgm:t>
    </dgm:pt>
    <dgm:pt modelId="{72DFAF11-A6EF-584C-B6BD-8A4A2C2B7DB8}" type="parTrans" cxnId="{1965AC38-9B84-1548-BA06-E81AA60E411A}">
      <dgm:prSet/>
      <dgm:spPr/>
      <dgm:t>
        <a:bodyPr/>
        <a:lstStyle/>
        <a:p>
          <a:endParaRPr lang="pl-PL"/>
        </a:p>
      </dgm:t>
    </dgm:pt>
    <dgm:pt modelId="{01ACB2E6-A5F8-CC46-BA17-E9F096108B72}" type="sibTrans" cxnId="{1965AC38-9B84-1548-BA06-E81AA60E411A}">
      <dgm:prSet/>
      <dgm:spPr/>
      <dgm:t>
        <a:bodyPr/>
        <a:lstStyle/>
        <a:p>
          <a:endParaRPr lang="pl-PL"/>
        </a:p>
      </dgm:t>
    </dgm:pt>
    <dgm:pt modelId="{6BEB800C-AF68-4A62-BC4A-F644334E024D}" type="pres">
      <dgm:prSet presAssocID="{28EAA491-591D-4197-B8A7-DC8815F1A175}" presName="root" presStyleCnt="0">
        <dgm:presLayoutVars>
          <dgm:dir/>
          <dgm:resizeHandles val="exact"/>
        </dgm:presLayoutVars>
      </dgm:prSet>
      <dgm:spPr/>
    </dgm:pt>
    <dgm:pt modelId="{DAA730FA-057D-44F9-9D03-27EDB763DFE8}" type="pres">
      <dgm:prSet presAssocID="{7DB855D0-A09F-4311-B793-B079C21A65B1}" presName="compNode" presStyleCnt="0"/>
      <dgm:spPr/>
    </dgm:pt>
    <dgm:pt modelId="{E0AFBE79-99D3-4997-9AB1-D087F9ED7374}" type="pres">
      <dgm:prSet presAssocID="{7DB855D0-A09F-4311-B793-B079C21A65B1}" presName="bgRect" presStyleLbl="bgShp" presStyleIdx="0" presStyleCnt="5"/>
      <dgm:spPr/>
    </dgm:pt>
    <dgm:pt modelId="{B5B6D32B-BD42-41D1-ABE7-A15CE3D8B41A}" type="pres">
      <dgm:prSet presAssocID="{7DB855D0-A09F-4311-B793-B079C21A65B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awacz"/>
        </a:ext>
      </dgm:extLst>
    </dgm:pt>
    <dgm:pt modelId="{5202CDA9-6C3B-4610-AE5C-00CF68B51F02}" type="pres">
      <dgm:prSet presAssocID="{7DB855D0-A09F-4311-B793-B079C21A65B1}" presName="spaceRect" presStyleCnt="0"/>
      <dgm:spPr/>
    </dgm:pt>
    <dgm:pt modelId="{FA024E55-32AD-40BC-82D1-76D60B575C19}" type="pres">
      <dgm:prSet presAssocID="{7DB855D0-A09F-4311-B793-B079C21A65B1}" presName="parTx" presStyleLbl="revTx" presStyleIdx="0" presStyleCnt="8">
        <dgm:presLayoutVars>
          <dgm:chMax val="0"/>
          <dgm:chPref val="0"/>
        </dgm:presLayoutVars>
      </dgm:prSet>
      <dgm:spPr/>
    </dgm:pt>
    <dgm:pt modelId="{ED9ED325-971E-4771-949E-17BA088F696A}" type="pres">
      <dgm:prSet presAssocID="{7DB855D0-A09F-4311-B793-B079C21A65B1}" presName="desTx" presStyleLbl="revTx" presStyleIdx="1" presStyleCnt="8">
        <dgm:presLayoutVars/>
      </dgm:prSet>
      <dgm:spPr/>
    </dgm:pt>
    <dgm:pt modelId="{867D2C69-E6BA-4E8A-B708-B830732A20B0}" type="pres">
      <dgm:prSet presAssocID="{63E449CC-F1EF-4EC9-953A-414D5B169D9A}" presName="sibTrans" presStyleCnt="0"/>
      <dgm:spPr/>
    </dgm:pt>
    <dgm:pt modelId="{01945E1A-CB3E-44D1-995A-258901A69D18}" type="pres">
      <dgm:prSet presAssocID="{7A9EB7E9-026E-4813-9E7F-FABB35960A18}" presName="compNode" presStyleCnt="0"/>
      <dgm:spPr/>
    </dgm:pt>
    <dgm:pt modelId="{93BCBC79-08CB-4D24-BE06-AE4B5DD5D21E}" type="pres">
      <dgm:prSet presAssocID="{7A9EB7E9-026E-4813-9E7F-FABB35960A18}" presName="bgRect" presStyleLbl="bgShp" presStyleIdx="1" presStyleCnt="5"/>
      <dgm:spPr/>
    </dgm:pt>
    <dgm:pt modelId="{5B359B1D-6096-40CD-85F9-042A199E3F8D}" type="pres">
      <dgm:prSet presAssocID="{7A9EB7E9-026E-4813-9E7F-FABB35960A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ball Hat"/>
        </a:ext>
      </dgm:extLst>
    </dgm:pt>
    <dgm:pt modelId="{7DFB20C4-D317-4B03-A5BD-A2EC709BCF57}" type="pres">
      <dgm:prSet presAssocID="{7A9EB7E9-026E-4813-9E7F-FABB35960A18}" presName="spaceRect" presStyleCnt="0"/>
      <dgm:spPr/>
    </dgm:pt>
    <dgm:pt modelId="{7F7417F0-7F1F-4229-AA2A-D5D2B71C1A26}" type="pres">
      <dgm:prSet presAssocID="{7A9EB7E9-026E-4813-9E7F-FABB35960A18}" presName="parTx" presStyleLbl="revTx" presStyleIdx="2" presStyleCnt="8">
        <dgm:presLayoutVars>
          <dgm:chMax val="0"/>
          <dgm:chPref val="0"/>
        </dgm:presLayoutVars>
      </dgm:prSet>
      <dgm:spPr/>
    </dgm:pt>
    <dgm:pt modelId="{A7254730-73B7-420E-8388-3DDD9CDC44A6}" type="pres">
      <dgm:prSet presAssocID="{7A9EB7E9-026E-4813-9E7F-FABB35960A18}" presName="desTx" presStyleLbl="revTx" presStyleIdx="3" presStyleCnt="8">
        <dgm:presLayoutVars/>
      </dgm:prSet>
      <dgm:spPr/>
    </dgm:pt>
    <dgm:pt modelId="{800D5A0D-2897-4D9B-8815-0DA2994D640B}" type="pres">
      <dgm:prSet presAssocID="{8028653B-B440-4B7A-AE83-67DC1B490A1E}" presName="sibTrans" presStyleCnt="0"/>
      <dgm:spPr/>
    </dgm:pt>
    <dgm:pt modelId="{FBDB6480-D3F7-4055-A93D-F087655A006F}" type="pres">
      <dgm:prSet presAssocID="{165E9575-A31B-469A-B125-FCF644A20644}" presName="compNode" presStyleCnt="0"/>
      <dgm:spPr/>
    </dgm:pt>
    <dgm:pt modelId="{6EA1A9B7-4ED2-4804-A954-0867DE352BB4}" type="pres">
      <dgm:prSet presAssocID="{165E9575-A31B-469A-B125-FCF644A20644}" presName="bgRect" presStyleLbl="bgShp" presStyleIdx="2" presStyleCnt="5"/>
      <dgm:spPr/>
    </dgm:pt>
    <dgm:pt modelId="{CC084DDE-D285-4C78-A4AC-E92A7CFAD6EA}" type="pres">
      <dgm:prSet presAssocID="{165E9575-A31B-469A-B125-FCF644A2064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ścisk dłoni"/>
        </a:ext>
      </dgm:extLst>
    </dgm:pt>
    <dgm:pt modelId="{C5E13B6A-4AE4-4F35-8356-47A82375762E}" type="pres">
      <dgm:prSet presAssocID="{165E9575-A31B-469A-B125-FCF644A20644}" presName="spaceRect" presStyleCnt="0"/>
      <dgm:spPr/>
    </dgm:pt>
    <dgm:pt modelId="{E197590C-208A-4F76-8B8B-E1B504F8D083}" type="pres">
      <dgm:prSet presAssocID="{165E9575-A31B-469A-B125-FCF644A20644}" presName="parTx" presStyleLbl="revTx" presStyleIdx="4" presStyleCnt="8">
        <dgm:presLayoutVars>
          <dgm:chMax val="0"/>
          <dgm:chPref val="0"/>
        </dgm:presLayoutVars>
      </dgm:prSet>
      <dgm:spPr/>
    </dgm:pt>
    <dgm:pt modelId="{CD89D888-256E-4EA6-B6A4-0C3E7F405BA5}" type="pres">
      <dgm:prSet presAssocID="{4FDEC97E-4A26-4C68-8B10-8FBBDDCBFB81}" presName="sibTrans" presStyleCnt="0"/>
      <dgm:spPr/>
    </dgm:pt>
    <dgm:pt modelId="{5B985261-9F70-475D-B1DE-30157A075289}" type="pres">
      <dgm:prSet presAssocID="{DD03321C-55D3-453F-BCD6-E9FE6DE14688}" presName="compNode" presStyleCnt="0"/>
      <dgm:spPr/>
    </dgm:pt>
    <dgm:pt modelId="{724C0283-6BF3-4A33-888F-5CA3FFAB6873}" type="pres">
      <dgm:prSet presAssocID="{DD03321C-55D3-453F-BCD6-E9FE6DE14688}" presName="bgRect" presStyleLbl="bgShp" presStyleIdx="3" presStyleCnt="5"/>
      <dgm:spPr/>
    </dgm:pt>
    <dgm:pt modelId="{B8C90762-D842-4D3A-9938-2D1A426F8790}" type="pres">
      <dgm:prSet presAssocID="{DD03321C-55D3-453F-BCD6-E9FE6DE1468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łotek sędziowski"/>
        </a:ext>
      </dgm:extLst>
    </dgm:pt>
    <dgm:pt modelId="{B47B257D-75D0-402B-B102-0B3EF55411BA}" type="pres">
      <dgm:prSet presAssocID="{DD03321C-55D3-453F-BCD6-E9FE6DE14688}" presName="spaceRect" presStyleCnt="0"/>
      <dgm:spPr/>
    </dgm:pt>
    <dgm:pt modelId="{D1C2EA64-1AD8-4BA1-94AB-CEE3C8F6F8F8}" type="pres">
      <dgm:prSet presAssocID="{DD03321C-55D3-453F-BCD6-E9FE6DE14688}" presName="parTx" presStyleLbl="revTx" presStyleIdx="5" presStyleCnt="8">
        <dgm:presLayoutVars>
          <dgm:chMax val="0"/>
          <dgm:chPref val="0"/>
        </dgm:presLayoutVars>
      </dgm:prSet>
      <dgm:spPr/>
    </dgm:pt>
    <dgm:pt modelId="{125D8AF7-03F7-470C-916B-B8D731B46497}" type="pres">
      <dgm:prSet presAssocID="{CDBD2CD9-4C73-475D-812F-B1FFA0AFF1B4}" presName="sibTrans" presStyleCnt="0"/>
      <dgm:spPr/>
    </dgm:pt>
    <dgm:pt modelId="{2F94755E-4A65-4E14-9239-FDD36207C2DD}" type="pres">
      <dgm:prSet presAssocID="{E05DB58B-BD51-46A7-9400-BFD9181C03D8}" presName="compNode" presStyleCnt="0"/>
      <dgm:spPr/>
    </dgm:pt>
    <dgm:pt modelId="{59FC639E-05F3-4EBB-BA80-A4B8188245D9}" type="pres">
      <dgm:prSet presAssocID="{E05DB58B-BD51-46A7-9400-BFD9181C03D8}" presName="bgRect" presStyleLbl="bgShp" presStyleIdx="4" presStyleCnt="5"/>
      <dgm:spPr/>
    </dgm:pt>
    <dgm:pt modelId="{1886E937-13EB-4C1F-A3B9-7636703885FA}" type="pres">
      <dgm:prSet presAssocID="{E05DB58B-BD51-46A7-9400-BFD9181C03D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Znacznik wyboru"/>
        </a:ext>
      </dgm:extLst>
    </dgm:pt>
    <dgm:pt modelId="{72AE1B17-242D-4ECA-919E-3FABE8467A43}" type="pres">
      <dgm:prSet presAssocID="{E05DB58B-BD51-46A7-9400-BFD9181C03D8}" presName="spaceRect" presStyleCnt="0"/>
      <dgm:spPr/>
    </dgm:pt>
    <dgm:pt modelId="{1034916B-E8F3-409F-8B50-5338FE23EA60}" type="pres">
      <dgm:prSet presAssocID="{E05DB58B-BD51-46A7-9400-BFD9181C03D8}" presName="parTx" presStyleLbl="revTx" presStyleIdx="6" presStyleCnt="8">
        <dgm:presLayoutVars>
          <dgm:chMax val="0"/>
          <dgm:chPref val="0"/>
        </dgm:presLayoutVars>
      </dgm:prSet>
      <dgm:spPr/>
    </dgm:pt>
    <dgm:pt modelId="{3B2CF546-37E2-0F46-93FF-68DEFCD1CB90}" type="pres">
      <dgm:prSet presAssocID="{E05DB58B-BD51-46A7-9400-BFD9181C03D8}" presName="desTx" presStyleLbl="revTx" presStyleIdx="7" presStyleCnt="8">
        <dgm:presLayoutVars/>
      </dgm:prSet>
      <dgm:spPr/>
    </dgm:pt>
  </dgm:ptLst>
  <dgm:cxnLst>
    <dgm:cxn modelId="{1965AC38-9B84-1548-BA06-E81AA60E411A}" srcId="{E05DB58B-BD51-46A7-9400-BFD9181C03D8}" destId="{FF3F61C2-CA88-0447-8504-253D2FAE3F35}" srcOrd="0" destOrd="0" parTransId="{72DFAF11-A6EF-584C-B6BD-8A4A2C2B7DB8}" sibTransId="{01ACB2E6-A5F8-CC46-BA17-E9F096108B72}"/>
    <dgm:cxn modelId="{C1C49254-CC46-4FB7-BFFC-A23175F6F1E2}" type="presOf" srcId="{E05DB58B-BD51-46A7-9400-BFD9181C03D8}" destId="{1034916B-E8F3-409F-8B50-5338FE23EA60}" srcOrd="0" destOrd="0" presId="urn:microsoft.com/office/officeart/2018/2/layout/IconVerticalSolidList"/>
    <dgm:cxn modelId="{8DB0026B-031F-45B6-B80F-C1262D503225}" type="presOf" srcId="{DD03321C-55D3-453F-BCD6-E9FE6DE14688}" destId="{D1C2EA64-1AD8-4BA1-94AB-CEE3C8F6F8F8}" srcOrd="0" destOrd="0" presId="urn:microsoft.com/office/officeart/2018/2/layout/IconVerticalSolidList"/>
    <dgm:cxn modelId="{B63E9E80-B9AC-40F8-85D7-948E97AD489D}" srcId="{7A9EB7E9-026E-4813-9E7F-FABB35960A18}" destId="{3965CF6B-9131-43AD-8406-3E97C9516315}" srcOrd="0" destOrd="0" parTransId="{4DC4CC09-198F-437D-B757-5D1874CA1B3F}" sibTransId="{F02C9DF0-2B42-4D4D-ACD3-8703031705CD}"/>
    <dgm:cxn modelId="{BA095081-3315-41BC-BE16-BE20472C0320}" type="presOf" srcId="{CA84F304-A6E4-498E-A503-3F5A782025A0}" destId="{ED9ED325-971E-4771-949E-17BA088F696A}" srcOrd="0" destOrd="0" presId="urn:microsoft.com/office/officeart/2018/2/layout/IconVerticalSolidList"/>
    <dgm:cxn modelId="{FC2ED09A-A424-42DF-B391-745466C38A81}" type="presOf" srcId="{3965CF6B-9131-43AD-8406-3E97C9516315}" destId="{A7254730-73B7-420E-8388-3DDD9CDC44A6}" srcOrd="0" destOrd="0" presId="urn:microsoft.com/office/officeart/2018/2/layout/IconVerticalSolidList"/>
    <dgm:cxn modelId="{25BF999E-8FE7-4545-8176-8FBC35CA18AA}" srcId="{28EAA491-591D-4197-B8A7-DC8815F1A175}" destId="{165E9575-A31B-469A-B125-FCF644A20644}" srcOrd="2" destOrd="0" parTransId="{4B62160B-2016-4D8E-87EC-D0D87B1B2F98}" sibTransId="{4FDEC97E-4A26-4C68-8B10-8FBBDDCBFB81}"/>
    <dgm:cxn modelId="{DEBCD59F-C06C-4805-8693-624FE70C73E4}" type="presOf" srcId="{165E9575-A31B-469A-B125-FCF644A20644}" destId="{E197590C-208A-4F76-8B8B-E1B504F8D083}" srcOrd="0" destOrd="0" presId="urn:microsoft.com/office/officeart/2018/2/layout/IconVerticalSolidList"/>
    <dgm:cxn modelId="{2AC234B7-DF13-411F-B021-346F9BCAF91A}" type="presOf" srcId="{7A9EB7E9-026E-4813-9E7F-FABB35960A18}" destId="{7F7417F0-7F1F-4229-AA2A-D5D2B71C1A26}" srcOrd="0" destOrd="0" presId="urn:microsoft.com/office/officeart/2018/2/layout/IconVerticalSolidList"/>
    <dgm:cxn modelId="{75396CBC-BB3D-4FCC-8C83-9C3B3ACF6E49}" srcId="{28EAA491-591D-4197-B8A7-DC8815F1A175}" destId="{E05DB58B-BD51-46A7-9400-BFD9181C03D8}" srcOrd="4" destOrd="0" parTransId="{5E7B6E97-FD97-4352-B8C5-6202A1E79B25}" sibTransId="{01A35D5E-7D10-497C-945D-B96F33C60385}"/>
    <dgm:cxn modelId="{CC34D9CA-77C2-42CA-8E1C-0681EFFB7F08}" type="presOf" srcId="{28EAA491-591D-4197-B8A7-DC8815F1A175}" destId="{6BEB800C-AF68-4A62-BC4A-F644334E024D}" srcOrd="0" destOrd="0" presId="urn:microsoft.com/office/officeart/2018/2/layout/IconVerticalSolidList"/>
    <dgm:cxn modelId="{9E8B22DD-F2A0-4716-9E0B-69D9B5893B2B}" srcId="{28EAA491-591D-4197-B8A7-DC8815F1A175}" destId="{DD03321C-55D3-453F-BCD6-E9FE6DE14688}" srcOrd="3" destOrd="0" parTransId="{A31B4F86-4288-4138-A9A1-E7A3C0C84D5E}" sibTransId="{CDBD2CD9-4C73-475D-812F-B1FFA0AFF1B4}"/>
    <dgm:cxn modelId="{F1171EE9-6F71-A643-ACDB-8B0BEC92A208}" type="presOf" srcId="{FF3F61C2-CA88-0447-8504-253D2FAE3F35}" destId="{3B2CF546-37E2-0F46-93FF-68DEFCD1CB90}" srcOrd="0" destOrd="0" presId="urn:microsoft.com/office/officeart/2018/2/layout/IconVerticalSolidList"/>
    <dgm:cxn modelId="{AE0260EA-3411-407D-B151-EDE5214B5BD4}" srcId="{7DB855D0-A09F-4311-B793-B079C21A65B1}" destId="{CA84F304-A6E4-498E-A503-3F5A782025A0}" srcOrd="0" destOrd="0" parTransId="{18E75A1A-0961-4BBD-9EA3-19C52F42E4AB}" sibTransId="{FFD1D0AE-FB46-4217-A074-96849BD383B4}"/>
    <dgm:cxn modelId="{192FA7F9-3604-4517-8D4B-CEAAD2C40759}" srcId="{28EAA491-591D-4197-B8A7-DC8815F1A175}" destId="{7DB855D0-A09F-4311-B793-B079C21A65B1}" srcOrd="0" destOrd="0" parTransId="{66F412BC-6F9C-412E-A8EE-5FCC21CB0E93}" sibTransId="{63E449CC-F1EF-4EC9-953A-414D5B169D9A}"/>
    <dgm:cxn modelId="{F1B6B1FC-6C20-49E9-AFC4-EFA23A12804D}" srcId="{28EAA491-591D-4197-B8A7-DC8815F1A175}" destId="{7A9EB7E9-026E-4813-9E7F-FABB35960A18}" srcOrd="1" destOrd="0" parTransId="{62ACEC20-4C29-43E4-956B-B6836EDE5AFE}" sibTransId="{8028653B-B440-4B7A-AE83-67DC1B490A1E}"/>
    <dgm:cxn modelId="{2D3C42FF-701C-40B2-B25D-2B6E8D0FF997}" type="presOf" srcId="{7DB855D0-A09F-4311-B793-B079C21A65B1}" destId="{FA024E55-32AD-40BC-82D1-76D60B575C19}" srcOrd="0" destOrd="0" presId="urn:microsoft.com/office/officeart/2018/2/layout/IconVerticalSolidList"/>
    <dgm:cxn modelId="{1F83614C-FE74-4D26-90EB-B17A52CB7835}" type="presParOf" srcId="{6BEB800C-AF68-4A62-BC4A-F644334E024D}" destId="{DAA730FA-057D-44F9-9D03-27EDB763DFE8}" srcOrd="0" destOrd="0" presId="urn:microsoft.com/office/officeart/2018/2/layout/IconVerticalSolidList"/>
    <dgm:cxn modelId="{49054619-C52D-411D-BB45-B30E728EE6E6}" type="presParOf" srcId="{DAA730FA-057D-44F9-9D03-27EDB763DFE8}" destId="{E0AFBE79-99D3-4997-9AB1-D087F9ED7374}" srcOrd="0" destOrd="0" presId="urn:microsoft.com/office/officeart/2018/2/layout/IconVerticalSolidList"/>
    <dgm:cxn modelId="{36CDF5A2-53D0-4F23-91F0-7A1CAC29ABEB}" type="presParOf" srcId="{DAA730FA-057D-44F9-9D03-27EDB763DFE8}" destId="{B5B6D32B-BD42-41D1-ABE7-A15CE3D8B41A}" srcOrd="1" destOrd="0" presId="urn:microsoft.com/office/officeart/2018/2/layout/IconVerticalSolidList"/>
    <dgm:cxn modelId="{14BF7D92-F61A-415F-B6B6-9098A0EB19C1}" type="presParOf" srcId="{DAA730FA-057D-44F9-9D03-27EDB763DFE8}" destId="{5202CDA9-6C3B-4610-AE5C-00CF68B51F02}" srcOrd="2" destOrd="0" presId="urn:microsoft.com/office/officeart/2018/2/layout/IconVerticalSolidList"/>
    <dgm:cxn modelId="{BCCA634A-CE22-4460-9BF9-E5886782D591}" type="presParOf" srcId="{DAA730FA-057D-44F9-9D03-27EDB763DFE8}" destId="{FA024E55-32AD-40BC-82D1-76D60B575C19}" srcOrd="3" destOrd="0" presId="urn:microsoft.com/office/officeart/2018/2/layout/IconVerticalSolidList"/>
    <dgm:cxn modelId="{FB2B9DAE-833E-4C6D-B8FC-F782FF4ED6A7}" type="presParOf" srcId="{DAA730FA-057D-44F9-9D03-27EDB763DFE8}" destId="{ED9ED325-971E-4771-949E-17BA088F696A}" srcOrd="4" destOrd="0" presId="urn:microsoft.com/office/officeart/2018/2/layout/IconVerticalSolidList"/>
    <dgm:cxn modelId="{FFFF87D0-9648-493E-9AF7-929EE36447C5}" type="presParOf" srcId="{6BEB800C-AF68-4A62-BC4A-F644334E024D}" destId="{867D2C69-E6BA-4E8A-B708-B830732A20B0}" srcOrd="1" destOrd="0" presId="urn:microsoft.com/office/officeart/2018/2/layout/IconVerticalSolidList"/>
    <dgm:cxn modelId="{6C38DE75-576C-4BAC-A390-FC59610B2356}" type="presParOf" srcId="{6BEB800C-AF68-4A62-BC4A-F644334E024D}" destId="{01945E1A-CB3E-44D1-995A-258901A69D18}" srcOrd="2" destOrd="0" presId="urn:microsoft.com/office/officeart/2018/2/layout/IconVerticalSolidList"/>
    <dgm:cxn modelId="{0E17623A-A849-4FF3-8C95-6120F0DFA662}" type="presParOf" srcId="{01945E1A-CB3E-44D1-995A-258901A69D18}" destId="{93BCBC79-08CB-4D24-BE06-AE4B5DD5D21E}" srcOrd="0" destOrd="0" presId="urn:microsoft.com/office/officeart/2018/2/layout/IconVerticalSolidList"/>
    <dgm:cxn modelId="{F3E833D7-C587-43E7-B3E4-01AAEDB0D065}" type="presParOf" srcId="{01945E1A-CB3E-44D1-995A-258901A69D18}" destId="{5B359B1D-6096-40CD-85F9-042A199E3F8D}" srcOrd="1" destOrd="0" presId="urn:microsoft.com/office/officeart/2018/2/layout/IconVerticalSolidList"/>
    <dgm:cxn modelId="{67525B00-EE95-4306-A203-D9BDF12F8E94}" type="presParOf" srcId="{01945E1A-CB3E-44D1-995A-258901A69D18}" destId="{7DFB20C4-D317-4B03-A5BD-A2EC709BCF57}" srcOrd="2" destOrd="0" presId="urn:microsoft.com/office/officeart/2018/2/layout/IconVerticalSolidList"/>
    <dgm:cxn modelId="{755F2281-C237-458C-A937-8681210D3526}" type="presParOf" srcId="{01945E1A-CB3E-44D1-995A-258901A69D18}" destId="{7F7417F0-7F1F-4229-AA2A-D5D2B71C1A26}" srcOrd="3" destOrd="0" presId="urn:microsoft.com/office/officeart/2018/2/layout/IconVerticalSolidList"/>
    <dgm:cxn modelId="{3DA26937-D760-49A8-9375-90849EBA0BBE}" type="presParOf" srcId="{01945E1A-CB3E-44D1-995A-258901A69D18}" destId="{A7254730-73B7-420E-8388-3DDD9CDC44A6}" srcOrd="4" destOrd="0" presId="urn:microsoft.com/office/officeart/2018/2/layout/IconVerticalSolidList"/>
    <dgm:cxn modelId="{B9D8652F-8F48-450B-B064-901A46AEFE9E}" type="presParOf" srcId="{6BEB800C-AF68-4A62-BC4A-F644334E024D}" destId="{800D5A0D-2897-4D9B-8815-0DA2994D640B}" srcOrd="3" destOrd="0" presId="urn:microsoft.com/office/officeart/2018/2/layout/IconVerticalSolidList"/>
    <dgm:cxn modelId="{2690B50F-8E51-48F4-A75F-58388A0884E8}" type="presParOf" srcId="{6BEB800C-AF68-4A62-BC4A-F644334E024D}" destId="{FBDB6480-D3F7-4055-A93D-F087655A006F}" srcOrd="4" destOrd="0" presId="urn:microsoft.com/office/officeart/2018/2/layout/IconVerticalSolidList"/>
    <dgm:cxn modelId="{5382F258-2485-4940-8470-3A34F9A79B58}" type="presParOf" srcId="{FBDB6480-D3F7-4055-A93D-F087655A006F}" destId="{6EA1A9B7-4ED2-4804-A954-0867DE352BB4}" srcOrd="0" destOrd="0" presId="urn:microsoft.com/office/officeart/2018/2/layout/IconVerticalSolidList"/>
    <dgm:cxn modelId="{F1B74CA8-E8DC-46D1-B46A-1DA7A75CFD93}" type="presParOf" srcId="{FBDB6480-D3F7-4055-A93D-F087655A006F}" destId="{CC084DDE-D285-4C78-A4AC-E92A7CFAD6EA}" srcOrd="1" destOrd="0" presId="urn:microsoft.com/office/officeart/2018/2/layout/IconVerticalSolidList"/>
    <dgm:cxn modelId="{AE1EE3D6-DBA1-4031-81F4-D685F0D879D3}" type="presParOf" srcId="{FBDB6480-D3F7-4055-A93D-F087655A006F}" destId="{C5E13B6A-4AE4-4F35-8356-47A82375762E}" srcOrd="2" destOrd="0" presId="urn:microsoft.com/office/officeart/2018/2/layout/IconVerticalSolidList"/>
    <dgm:cxn modelId="{212CE180-6E6C-4655-A71D-1BF6FAA9508B}" type="presParOf" srcId="{FBDB6480-D3F7-4055-A93D-F087655A006F}" destId="{E197590C-208A-4F76-8B8B-E1B504F8D083}" srcOrd="3" destOrd="0" presId="urn:microsoft.com/office/officeart/2018/2/layout/IconVerticalSolidList"/>
    <dgm:cxn modelId="{D2512EB3-C64E-498F-8E3B-09062B065811}" type="presParOf" srcId="{6BEB800C-AF68-4A62-BC4A-F644334E024D}" destId="{CD89D888-256E-4EA6-B6A4-0C3E7F405BA5}" srcOrd="5" destOrd="0" presId="urn:microsoft.com/office/officeart/2018/2/layout/IconVerticalSolidList"/>
    <dgm:cxn modelId="{07C26E06-95D8-46F4-90F4-37C2822CD427}" type="presParOf" srcId="{6BEB800C-AF68-4A62-BC4A-F644334E024D}" destId="{5B985261-9F70-475D-B1DE-30157A075289}" srcOrd="6" destOrd="0" presId="urn:microsoft.com/office/officeart/2018/2/layout/IconVerticalSolidList"/>
    <dgm:cxn modelId="{4F81ED9A-AE3F-4BD6-8FFF-7556B454021D}" type="presParOf" srcId="{5B985261-9F70-475D-B1DE-30157A075289}" destId="{724C0283-6BF3-4A33-888F-5CA3FFAB6873}" srcOrd="0" destOrd="0" presId="urn:microsoft.com/office/officeart/2018/2/layout/IconVerticalSolidList"/>
    <dgm:cxn modelId="{3ACC2EDE-FD90-4A53-91C3-350D3A9386EA}" type="presParOf" srcId="{5B985261-9F70-475D-B1DE-30157A075289}" destId="{B8C90762-D842-4D3A-9938-2D1A426F8790}" srcOrd="1" destOrd="0" presId="urn:microsoft.com/office/officeart/2018/2/layout/IconVerticalSolidList"/>
    <dgm:cxn modelId="{850100AE-4A8E-4A4B-BF53-AC85BDC11AA5}" type="presParOf" srcId="{5B985261-9F70-475D-B1DE-30157A075289}" destId="{B47B257D-75D0-402B-B102-0B3EF55411BA}" srcOrd="2" destOrd="0" presId="urn:microsoft.com/office/officeart/2018/2/layout/IconVerticalSolidList"/>
    <dgm:cxn modelId="{12B1AEC7-A004-4515-AF27-30CEFA20AF22}" type="presParOf" srcId="{5B985261-9F70-475D-B1DE-30157A075289}" destId="{D1C2EA64-1AD8-4BA1-94AB-CEE3C8F6F8F8}" srcOrd="3" destOrd="0" presId="urn:microsoft.com/office/officeart/2018/2/layout/IconVerticalSolidList"/>
    <dgm:cxn modelId="{924BDF09-F4CD-46FE-BB3D-2004CBC1DCC8}" type="presParOf" srcId="{6BEB800C-AF68-4A62-BC4A-F644334E024D}" destId="{125D8AF7-03F7-470C-916B-B8D731B46497}" srcOrd="7" destOrd="0" presId="urn:microsoft.com/office/officeart/2018/2/layout/IconVerticalSolidList"/>
    <dgm:cxn modelId="{596B3000-A236-46E1-AF67-933649206CD2}" type="presParOf" srcId="{6BEB800C-AF68-4A62-BC4A-F644334E024D}" destId="{2F94755E-4A65-4E14-9239-FDD36207C2DD}" srcOrd="8" destOrd="0" presId="urn:microsoft.com/office/officeart/2018/2/layout/IconVerticalSolidList"/>
    <dgm:cxn modelId="{64AFCE3A-0DF2-468A-829F-911C545A2F89}" type="presParOf" srcId="{2F94755E-4A65-4E14-9239-FDD36207C2DD}" destId="{59FC639E-05F3-4EBB-BA80-A4B8188245D9}" srcOrd="0" destOrd="0" presId="urn:microsoft.com/office/officeart/2018/2/layout/IconVerticalSolidList"/>
    <dgm:cxn modelId="{1254D0F4-FE88-49EC-9958-67B921A4C4A4}" type="presParOf" srcId="{2F94755E-4A65-4E14-9239-FDD36207C2DD}" destId="{1886E937-13EB-4C1F-A3B9-7636703885FA}" srcOrd="1" destOrd="0" presId="urn:microsoft.com/office/officeart/2018/2/layout/IconVerticalSolidList"/>
    <dgm:cxn modelId="{731444B5-AE08-4F63-9CDE-081284D663F9}" type="presParOf" srcId="{2F94755E-4A65-4E14-9239-FDD36207C2DD}" destId="{72AE1B17-242D-4ECA-919E-3FABE8467A43}" srcOrd="2" destOrd="0" presId="urn:microsoft.com/office/officeart/2018/2/layout/IconVerticalSolidList"/>
    <dgm:cxn modelId="{CE014F75-DC61-475E-9011-1C17F26A300E}" type="presParOf" srcId="{2F94755E-4A65-4E14-9239-FDD36207C2DD}" destId="{1034916B-E8F3-409F-8B50-5338FE23EA60}" srcOrd="3" destOrd="0" presId="urn:microsoft.com/office/officeart/2018/2/layout/IconVerticalSolidList"/>
    <dgm:cxn modelId="{4AE36492-42FD-5B42-8899-223F1559F924}" type="presParOf" srcId="{2F94755E-4A65-4E14-9239-FDD36207C2DD}" destId="{3B2CF546-37E2-0F46-93FF-68DEFCD1CB9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49DF28-C444-3542-9CC1-146C13723FB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pl-PL"/>
        </a:p>
      </dgm:t>
    </dgm:pt>
    <dgm:pt modelId="{61584E14-5880-384C-BCF7-38415F28D71C}">
      <dgm:prSet phldrT="[Tekst]"/>
      <dgm:spPr/>
      <dgm:t>
        <a:bodyPr/>
        <a:lstStyle/>
        <a:p>
          <a:r>
            <a:rPr lang="pl-PL" dirty="0"/>
            <a:t>Regulacja odnosi się do  określonych szczególnych przypadków</a:t>
          </a:r>
        </a:p>
      </dgm:t>
    </dgm:pt>
    <dgm:pt modelId="{D6BDA96A-516B-154C-A0D1-38594A45D244}" type="parTrans" cxnId="{74CFE9BF-F5C7-A94B-8F29-94628B63DDFF}">
      <dgm:prSet/>
      <dgm:spPr/>
      <dgm:t>
        <a:bodyPr/>
        <a:lstStyle/>
        <a:p>
          <a:endParaRPr lang="pl-PL"/>
        </a:p>
      </dgm:t>
    </dgm:pt>
    <dgm:pt modelId="{3B59DF80-28A9-F640-A58E-26BBA18DC20B}" type="sibTrans" cxnId="{74CFE9BF-F5C7-A94B-8F29-94628B63DDFF}">
      <dgm:prSet/>
      <dgm:spPr/>
      <dgm:t>
        <a:bodyPr/>
        <a:lstStyle/>
        <a:p>
          <a:endParaRPr lang="pl-PL"/>
        </a:p>
      </dgm:t>
    </dgm:pt>
    <dgm:pt modelId="{DA46AF20-FBAA-4D4E-8A92-39D25E80D0A9}">
      <dgm:prSet phldrT="[Tekst]"/>
      <dgm:spPr/>
      <dgm:t>
        <a:bodyPr/>
        <a:lstStyle/>
        <a:p>
          <a:r>
            <a:rPr lang="pl-PL" dirty="0"/>
            <a:t>Przypadki te nie powodują konfliktu z normalnym korzystaniem z dzieła</a:t>
          </a:r>
        </a:p>
      </dgm:t>
    </dgm:pt>
    <dgm:pt modelId="{B6BEBACA-870C-2648-9BBA-ACD6D9E81976}" type="parTrans" cxnId="{A50922C4-9AD3-4D44-8450-8D0AF8CC3113}">
      <dgm:prSet/>
      <dgm:spPr/>
      <dgm:t>
        <a:bodyPr/>
        <a:lstStyle/>
        <a:p>
          <a:endParaRPr lang="pl-PL"/>
        </a:p>
      </dgm:t>
    </dgm:pt>
    <dgm:pt modelId="{E5326F33-C54A-2C4B-99F1-5C6A96514D7C}" type="sibTrans" cxnId="{A50922C4-9AD3-4D44-8450-8D0AF8CC3113}">
      <dgm:prSet/>
      <dgm:spPr/>
      <dgm:t>
        <a:bodyPr/>
        <a:lstStyle/>
        <a:p>
          <a:endParaRPr lang="pl-PL"/>
        </a:p>
      </dgm:t>
    </dgm:pt>
    <dgm:pt modelId="{69D52527-7A10-2D40-A083-10D950F67903}">
      <dgm:prSet/>
      <dgm:spPr/>
      <dgm:t>
        <a:bodyPr/>
        <a:lstStyle/>
        <a:p>
          <a:r>
            <a:rPr lang="pl-PL" dirty="0"/>
            <a:t>Przypadki te nie przynoszą̨ podmiotowi nieuzasadnionego uszczerbku dla jego słusznych interesów </a:t>
          </a:r>
        </a:p>
      </dgm:t>
    </dgm:pt>
    <dgm:pt modelId="{9E6C68E0-A274-4444-AE8C-AA25B8B958BA}" type="parTrans" cxnId="{00939D90-73D0-6D45-9AC6-8EFB35E16CA5}">
      <dgm:prSet/>
      <dgm:spPr/>
      <dgm:t>
        <a:bodyPr/>
        <a:lstStyle/>
        <a:p>
          <a:endParaRPr lang="pl-PL"/>
        </a:p>
      </dgm:t>
    </dgm:pt>
    <dgm:pt modelId="{F007FC68-D7F7-8743-A166-C0951F95A677}" type="sibTrans" cxnId="{00939D90-73D0-6D45-9AC6-8EFB35E16CA5}">
      <dgm:prSet/>
      <dgm:spPr/>
      <dgm:t>
        <a:bodyPr/>
        <a:lstStyle/>
        <a:p>
          <a:endParaRPr lang="pl-PL"/>
        </a:p>
      </dgm:t>
    </dgm:pt>
    <dgm:pt modelId="{FFD93E62-AB2E-1447-9E8A-3A67E47DDE6A}">
      <dgm:prSet/>
      <dgm:spPr/>
      <dgm:t>
        <a:bodyPr/>
        <a:lstStyle/>
        <a:p>
          <a:r>
            <a:rPr lang="pl-PL" dirty="0"/>
            <a:t>wymaga dokonania oceny, czy dana postać dozwolonego użytku jest wystarczająco dookreślona oraz czy jej zakres nie jest nadmiernie szeroki z punktu widzenia możliwości funkcjonowania tego uprawnienia </a:t>
          </a:r>
        </a:p>
      </dgm:t>
    </dgm:pt>
    <dgm:pt modelId="{56AE546B-EE64-5B4B-A2AE-3E3D16AD6F47}" type="parTrans" cxnId="{ECAB22DC-C6B4-704D-8C0B-EBE1DEB5E494}">
      <dgm:prSet/>
      <dgm:spPr/>
      <dgm:t>
        <a:bodyPr/>
        <a:lstStyle/>
        <a:p>
          <a:endParaRPr lang="pl-PL"/>
        </a:p>
      </dgm:t>
    </dgm:pt>
    <dgm:pt modelId="{642EECEE-D69B-2146-87AA-08481F264B76}" type="sibTrans" cxnId="{ECAB22DC-C6B4-704D-8C0B-EBE1DEB5E494}">
      <dgm:prSet/>
      <dgm:spPr/>
      <dgm:t>
        <a:bodyPr/>
        <a:lstStyle/>
        <a:p>
          <a:endParaRPr lang="pl-PL"/>
        </a:p>
      </dgm:t>
    </dgm:pt>
    <dgm:pt modelId="{732803FB-E1A4-894C-94A9-AD1FC9F44EFB}">
      <dgm:prSet/>
      <dgm:spPr/>
      <dgm:t>
        <a:bodyPr/>
        <a:lstStyle/>
        <a:p>
          <a:r>
            <a:rPr lang="pl-PL" dirty="0"/>
            <a:t>odnosi się do całości korzystania z utworu, a nie jedynie do wydzielonego pola eksploatacji związanego z konkretną postacią̨ dozwolonego użytku. W ramach tej przesłanki należy dokonać ważenia interesów podmiotu uprawnionego z tytułu praw autorskich z interesami podmiotów innych praw wyłącznych, osób trzecich i interesami społecznymi.</a:t>
          </a:r>
        </a:p>
      </dgm:t>
    </dgm:pt>
    <dgm:pt modelId="{63DFDF12-1C26-E341-B2E4-40BA19E3D9E3}" type="parTrans" cxnId="{70BE39B0-9714-0A4D-B9CE-D7B733F12396}">
      <dgm:prSet/>
      <dgm:spPr/>
      <dgm:t>
        <a:bodyPr/>
        <a:lstStyle/>
        <a:p>
          <a:endParaRPr lang="pl-PL"/>
        </a:p>
      </dgm:t>
    </dgm:pt>
    <dgm:pt modelId="{14822E60-4A58-2B4A-AA94-D5A60D6DBCDC}" type="sibTrans" cxnId="{70BE39B0-9714-0A4D-B9CE-D7B733F12396}">
      <dgm:prSet/>
      <dgm:spPr/>
      <dgm:t>
        <a:bodyPr/>
        <a:lstStyle/>
        <a:p>
          <a:endParaRPr lang="pl-PL"/>
        </a:p>
      </dgm:t>
    </dgm:pt>
    <dgm:pt modelId="{92EE7970-1E8B-B341-AB20-E2737DBF0A21}">
      <dgm:prSet/>
      <dgm:spPr/>
      <dgm:t>
        <a:bodyPr/>
        <a:lstStyle/>
        <a:p>
          <a:r>
            <a:rPr lang="pl-PL" dirty="0"/>
            <a:t>wymaga dokonania oceny, czy uprawnionemu zapewnione jest godziwe i słuszne wynagrodzenie. Okoliczność ta nie wyklucza jednak istnienia w pełni nieodpłatnych postaci dozwolonego użytku. Ponadto w ramach tej przesłanki weryfikuje się̨ także kwestię uszczerbku w autorskich dobrach osobistych twórcy utworu.</a:t>
          </a:r>
        </a:p>
      </dgm:t>
    </dgm:pt>
    <dgm:pt modelId="{128BFF3F-FFC2-894F-BC2A-369C0E3B7342}" type="parTrans" cxnId="{5DCB7D6A-947E-7A4F-9083-1638518C08BA}">
      <dgm:prSet/>
      <dgm:spPr/>
      <dgm:t>
        <a:bodyPr/>
        <a:lstStyle/>
        <a:p>
          <a:endParaRPr lang="pl-PL"/>
        </a:p>
      </dgm:t>
    </dgm:pt>
    <dgm:pt modelId="{0446CA71-2CC1-AA44-923D-E83B6C1B1CE1}" type="sibTrans" cxnId="{5DCB7D6A-947E-7A4F-9083-1638518C08BA}">
      <dgm:prSet/>
      <dgm:spPr/>
      <dgm:t>
        <a:bodyPr/>
        <a:lstStyle/>
        <a:p>
          <a:endParaRPr lang="pl-PL"/>
        </a:p>
      </dgm:t>
    </dgm:pt>
    <dgm:pt modelId="{D5DED834-37A4-234F-BA5C-F5884C31D4AB}" type="pres">
      <dgm:prSet presAssocID="{E249DF28-C444-3542-9CC1-146C13723FB1}" presName="linear" presStyleCnt="0">
        <dgm:presLayoutVars>
          <dgm:dir/>
          <dgm:animLvl val="lvl"/>
          <dgm:resizeHandles val="exact"/>
        </dgm:presLayoutVars>
      </dgm:prSet>
      <dgm:spPr/>
    </dgm:pt>
    <dgm:pt modelId="{D2262F46-3AED-F047-9E86-D91DF02C4E63}" type="pres">
      <dgm:prSet presAssocID="{61584E14-5880-384C-BCF7-38415F28D71C}" presName="parentLin" presStyleCnt="0"/>
      <dgm:spPr/>
    </dgm:pt>
    <dgm:pt modelId="{2B0073EA-E053-2F48-93E3-59E0C48EB01E}" type="pres">
      <dgm:prSet presAssocID="{61584E14-5880-384C-BCF7-38415F28D71C}" presName="parentLeftMargin" presStyleLbl="node1" presStyleIdx="0" presStyleCnt="3"/>
      <dgm:spPr/>
    </dgm:pt>
    <dgm:pt modelId="{6724AA11-36BE-5B49-A5BB-2A368EF083C8}" type="pres">
      <dgm:prSet presAssocID="{61584E14-5880-384C-BCF7-38415F28D71C}" presName="parentText" presStyleLbl="node1" presStyleIdx="0" presStyleCnt="3">
        <dgm:presLayoutVars>
          <dgm:chMax val="0"/>
          <dgm:bulletEnabled val="1"/>
        </dgm:presLayoutVars>
      </dgm:prSet>
      <dgm:spPr/>
    </dgm:pt>
    <dgm:pt modelId="{77E5B855-3696-E945-840C-DFB89BB1E2F0}" type="pres">
      <dgm:prSet presAssocID="{61584E14-5880-384C-BCF7-38415F28D71C}" presName="negativeSpace" presStyleCnt="0"/>
      <dgm:spPr/>
    </dgm:pt>
    <dgm:pt modelId="{2C1CF774-C63A-104B-8E57-9EE5F4153623}" type="pres">
      <dgm:prSet presAssocID="{61584E14-5880-384C-BCF7-38415F28D71C}" presName="childText" presStyleLbl="conFgAcc1" presStyleIdx="0" presStyleCnt="3">
        <dgm:presLayoutVars>
          <dgm:bulletEnabled val="1"/>
        </dgm:presLayoutVars>
      </dgm:prSet>
      <dgm:spPr/>
    </dgm:pt>
    <dgm:pt modelId="{7D3F0B75-D020-9F4B-9DD1-B2C0A7A377ED}" type="pres">
      <dgm:prSet presAssocID="{3B59DF80-28A9-F640-A58E-26BBA18DC20B}" presName="spaceBetweenRectangles" presStyleCnt="0"/>
      <dgm:spPr/>
    </dgm:pt>
    <dgm:pt modelId="{FBD28064-9741-E748-A386-4424BA7DD0EA}" type="pres">
      <dgm:prSet presAssocID="{DA46AF20-FBAA-4D4E-8A92-39D25E80D0A9}" presName="parentLin" presStyleCnt="0"/>
      <dgm:spPr/>
    </dgm:pt>
    <dgm:pt modelId="{CD78EAEA-A66E-EE4C-9B6A-AF8FDDCF5128}" type="pres">
      <dgm:prSet presAssocID="{DA46AF20-FBAA-4D4E-8A92-39D25E80D0A9}" presName="parentLeftMargin" presStyleLbl="node1" presStyleIdx="0" presStyleCnt="3"/>
      <dgm:spPr/>
    </dgm:pt>
    <dgm:pt modelId="{FB00C3C8-233A-8246-A163-9F2D5E3A5769}" type="pres">
      <dgm:prSet presAssocID="{DA46AF20-FBAA-4D4E-8A92-39D25E80D0A9}" presName="parentText" presStyleLbl="node1" presStyleIdx="1" presStyleCnt="3">
        <dgm:presLayoutVars>
          <dgm:chMax val="0"/>
          <dgm:bulletEnabled val="1"/>
        </dgm:presLayoutVars>
      </dgm:prSet>
      <dgm:spPr/>
    </dgm:pt>
    <dgm:pt modelId="{5D4B4710-0BA4-434A-8F17-958EB846E3D1}" type="pres">
      <dgm:prSet presAssocID="{DA46AF20-FBAA-4D4E-8A92-39D25E80D0A9}" presName="negativeSpace" presStyleCnt="0"/>
      <dgm:spPr/>
    </dgm:pt>
    <dgm:pt modelId="{122257FC-A83A-5747-9D08-0631EEE60214}" type="pres">
      <dgm:prSet presAssocID="{DA46AF20-FBAA-4D4E-8A92-39D25E80D0A9}" presName="childText" presStyleLbl="conFgAcc1" presStyleIdx="1" presStyleCnt="3">
        <dgm:presLayoutVars>
          <dgm:bulletEnabled val="1"/>
        </dgm:presLayoutVars>
      </dgm:prSet>
      <dgm:spPr/>
    </dgm:pt>
    <dgm:pt modelId="{1C360845-1D8F-4B47-93C1-5CC8CF2360F7}" type="pres">
      <dgm:prSet presAssocID="{E5326F33-C54A-2C4B-99F1-5C6A96514D7C}" presName="spaceBetweenRectangles" presStyleCnt="0"/>
      <dgm:spPr/>
    </dgm:pt>
    <dgm:pt modelId="{325DA896-8F25-044A-9F84-41565E3F1C73}" type="pres">
      <dgm:prSet presAssocID="{69D52527-7A10-2D40-A083-10D950F67903}" presName="parentLin" presStyleCnt="0"/>
      <dgm:spPr/>
    </dgm:pt>
    <dgm:pt modelId="{89186354-26CD-D248-B89E-A5F6DAC46F36}" type="pres">
      <dgm:prSet presAssocID="{69D52527-7A10-2D40-A083-10D950F67903}" presName="parentLeftMargin" presStyleLbl="node1" presStyleIdx="1" presStyleCnt="3"/>
      <dgm:spPr/>
    </dgm:pt>
    <dgm:pt modelId="{62085961-8ECF-0B44-8A5F-DC445656B2E7}" type="pres">
      <dgm:prSet presAssocID="{69D52527-7A10-2D40-A083-10D950F67903}" presName="parentText" presStyleLbl="node1" presStyleIdx="2" presStyleCnt="3">
        <dgm:presLayoutVars>
          <dgm:chMax val="0"/>
          <dgm:bulletEnabled val="1"/>
        </dgm:presLayoutVars>
      </dgm:prSet>
      <dgm:spPr/>
    </dgm:pt>
    <dgm:pt modelId="{0E626A7A-0403-B84D-B9C2-61F499BED636}" type="pres">
      <dgm:prSet presAssocID="{69D52527-7A10-2D40-A083-10D950F67903}" presName="negativeSpace" presStyleCnt="0"/>
      <dgm:spPr/>
    </dgm:pt>
    <dgm:pt modelId="{46581B85-27CE-8341-BDF8-815A62D3246F}" type="pres">
      <dgm:prSet presAssocID="{69D52527-7A10-2D40-A083-10D950F67903}" presName="childText" presStyleLbl="conFgAcc1" presStyleIdx="2" presStyleCnt="3">
        <dgm:presLayoutVars>
          <dgm:bulletEnabled val="1"/>
        </dgm:presLayoutVars>
      </dgm:prSet>
      <dgm:spPr/>
    </dgm:pt>
  </dgm:ptLst>
  <dgm:cxnLst>
    <dgm:cxn modelId="{A499CC30-059C-C34A-A331-CBFA19B7D2FF}" type="presOf" srcId="{E249DF28-C444-3542-9CC1-146C13723FB1}" destId="{D5DED834-37A4-234F-BA5C-F5884C31D4AB}" srcOrd="0" destOrd="0" presId="urn:microsoft.com/office/officeart/2005/8/layout/list1"/>
    <dgm:cxn modelId="{3986DB3D-BCBD-884C-A284-3E751E0D8D4B}" type="presOf" srcId="{69D52527-7A10-2D40-A083-10D950F67903}" destId="{89186354-26CD-D248-B89E-A5F6DAC46F36}" srcOrd="0" destOrd="0" presId="urn:microsoft.com/office/officeart/2005/8/layout/list1"/>
    <dgm:cxn modelId="{688DD746-77F0-5A43-9F4E-5B0CE95EC50D}" type="presOf" srcId="{92EE7970-1E8B-B341-AB20-E2737DBF0A21}" destId="{46581B85-27CE-8341-BDF8-815A62D3246F}" srcOrd="0" destOrd="0" presId="urn:microsoft.com/office/officeart/2005/8/layout/list1"/>
    <dgm:cxn modelId="{7BC73B64-2425-8A48-A461-E931BC9531FE}" type="presOf" srcId="{69D52527-7A10-2D40-A083-10D950F67903}" destId="{62085961-8ECF-0B44-8A5F-DC445656B2E7}" srcOrd="1" destOrd="0" presId="urn:microsoft.com/office/officeart/2005/8/layout/list1"/>
    <dgm:cxn modelId="{5DCB7D6A-947E-7A4F-9083-1638518C08BA}" srcId="{69D52527-7A10-2D40-A083-10D950F67903}" destId="{92EE7970-1E8B-B341-AB20-E2737DBF0A21}" srcOrd="0" destOrd="0" parTransId="{128BFF3F-FFC2-894F-BC2A-369C0E3B7342}" sibTransId="{0446CA71-2CC1-AA44-923D-E83B6C1B1CE1}"/>
    <dgm:cxn modelId="{6A353B90-CB75-F545-8A76-A64D21D033DF}" type="presOf" srcId="{FFD93E62-AB2E-1447-9E8A-3A67E47DDE6A}" destId="{2C1CF774-C63A-104B-8E57-9EE5F4153623}" srcOrd="0" destOrd="0" presId="urn:microsoft.com/office/officeart/2005/8/layout/list1"/>
    <dgm:cxn modelId="{00939D90-73D0-6D45-9AC6-8EFB35E16CA5}" srcId="{E249DF28-C444-3542-9CC1-146C13723FB1}" destId="{69D52527-7A10-2D40-A083-10D950F67903}" srcOrd="2" destOrd="0" parTransId="{9E6C68E0-A274-4444-AE8C-AA25B8B958BA}" sibTransId="{F007FC68-D7F7-8743-A166-C0951F95A677}"/>
    <dgm:cxn modelId="{7675899C-4D25-ED4E-AF31-EC2D21B96484}" type="presOf" srcId="{61584E14-5880-384C-BCF7-38415F28D71C}" destId="{2B0073EA-E053-2F48-93E3-59E0C48EB01E}" srcOrd="0" destOrd="0" presId="urn:microsoft.com/office/officeart/2005/8/layout/list1"/>
    <dgm:cxn modelId="{70BE39B0-9714-0A4D-B9CE-D7B733F12396}" srcId="{DA46AF20-FBAA-4D4E-8A92-39D25E80D0A9}" destId="{732803FB-E1A4-894C-94A9-AD1FC9F44EFB}" srcOrd="0" destOrd="0" parTransId="{63DFDF12-1C26-E341-B2E4-40BA19E3D9E3}" sibTransId="{14822E60-4A58-2B4A-AA94-D5A60D6DBCDC}"/>
    <dgm:cxn modelId="{F1310AB8-6A77-0847-B481-44B3FF9D35CE}" type="presOf" srcId="{DA46AF20-FBAA-4D4E-8A92-39D25E80D0A9}" destId="{CD78EAEA-A66E-EE4C-9B6A-AF8FDDCF5128}" srcOrd="0" destOrd="0" presId="urn:microsoft.com/office/officeart/2005/8/layout/list1"/>
    <dgm:cxn modelId="{74CFE9BF-F5C7-A94B-8F29-94628B63DDFF}" srcId="{E249DF28-C444-3542-9CC1-146C13723FB1}" destId="{61584E14-5880-384C-BCF7-38415F28D71C}" srcOrd="0" destOrd="0" parTransId="{D6BDA96A-516B-154C-A0D1-38594A45D244}" sibTransId="{3B59DF80-28A9-F640-A58E-26BBA18DC20B}"/>
    <dgm:cxn modelId="{A50922C4-9AD3-4D44-8450-8D0AF8CC3113}" srcId="{E249DF28-C444-3542-9CC1-146C13723FB1}" destId="{DA46AF20-FBAA-4D4E-8A92-39D25E80D0A9}" srcOrd="1" destOrd="0" parTransId="{B6BEBACA-870C-2648-9BBA-ACD6D9E81976}" sibTransId="{E5326F33-C54A-2C4B-99F1-5C6A96514D7C}"/>
    <dgm:cxn modelId="{CA6C31C4-F78A-9F46-ABBF-98730B307FB7}" type="presOf" srcId="{61584E14-5880-384C-BCF7-38415F28D71C}" destId="{6724AA11-36BE-5B49-A5BB-2A368EF083C8}" srcOrd="1" destOrd="0" presId="urn:microsoft.com/office/officeart/2005/8/layout/list1"/>
    <dgm:cxn modelId="{EA88A9D1-7E09-1940-BDB1-B9AE3FE5CC07}" type="presOf" srcId="{732803FB-E1A4-894C-94A9-AD1FC9F44EFB}" destId="{122257FC-A83A-5747-9D08-0631EEE60214}" srcOrd="0" destOrd="0" presId="urn:microsoft.com/office/officeart/2005/8/layout/list1"/>
    <dgm:cxn modelId="{ECAB22DC-C6B4-704D-8C0B-EBE1DEB5E494}" srcId="{61584E14-5880-384C-BCF7-38415F28D71C}" destId="{FFD93E62-AB2E-1447-9E8A-3A67E47DDE6A}" srcOrd="0" destOrd="0" parTransId="{56AE546B-EE64-5B4B-A2AE-3E3D16AD6F47}" sibTransId="{642EECEE-D69B-2146-87AA-08481F264B76}"/>
    <dgm:cxn modelId="{7ADA95FF-9E82-4B41-94B5-8268F71E22E6}" type="presOf" srcId="{DA46AF20-FBAA-4D4E-8A92-39D25E80D0A9}" destId="{FB00C3C8-233A-8246-A163-9F2D5E3A5769}" srcOrd="1" destOrd="0" presId="urn:microsoft.com/office/officeart/2005/8/layout/list1"/>
    <dgm:cxn modelId="{C2D54210-15A9-0C47-B3DE-93B86A565AD3}" type="presParOf" srcId="{D5DED834-37A4-234F-BA5C-F5884C31D4AB}" destId="{D2262F46-3AED-F047-9E86-D91DF02C4E63}" srcOrd="0" destOrd="0" presId="urn:microsoft.com/office/officeart/2005/8/layout/list1"/>
    <dgm:cxn modelId="{ECAA6983-648F-0642-A740-5C10E220D385}" type="presParOf" srcId="{D2262F46-3AED-F047-9E86-D91DF02C4E63}" destId="{2B0073EA-E053-2F48-93E3-59E0C48EB01E}" srcOrd="0" destOrd="0" presId="urn:microsoft.com/office/officeart/2005/8/layout/list1"/>
    <dgm:cxn modelId="{ED817D29-CDE7-4141-AC75-84CD1D70B9EC}" type="presParOf" srcId="{D2262F46-3AED-F047-9E86-D91DF02C4E63}" destId="{6724AA11-36BE-5B49-A5BB-2A368EF083C8}" srcOrd="1" destOrd="0" presId="urn:microsoft.com/office/officeart/2005/8/layout/list1"/>
    <dgm:cxn modelId="{D128EF64-EC54-3449-B696-677DDCA6A46B}" type="presParOf" srcId="{D5DED834-37A4-234F-BA5C-F5884C31D4AB}" destId="{77E5B855-3696-E945-840C-DFB89BB1E2F0}" srcOrd="1" destOrd="0" presId="urn:microsoft.com/office/officeart/2005/8/layout/list1"/>
    <dgm:cxn modelId="{F250C8FC-246A-3643-9C5D-00C1FD7170A2}" type="presParOf" srcId="{D5DED834-37A4-234F-BA5C-F5884C31D4AB}" destId="{2C1CF774-C63A-104B-8E57-9EE5F4153623}" srcOrd="2" destOrd="0" presId="urn:microsoft.com/office/officeart/2005/8/layout/list1"/>
    <dgm:cxn modelId="{ADDA324C-8729-294B-BCD2-62170285F46D}" type="presParOf" srcId="{D5DED834-37A4-234F-BA5C-F5884C31D4AB}" destId="{7D3F0B75-D020-9F4B-9DD1-B2C0A7A377ED}" srcOrd="3" destOrd="0" presId="urn:microsoft.com/office/officeart/2005/8/layout/list1"/>
    <dgm:cxn modelId="{885FA12F-069C-6B46-9570-A9C09BBD4EBD}" type="presParOf" srcId="{D5DED834-37A4-234F-BA5C-F5884C31D4AB}" destId="{FBD28064-9741-E748-A386-4424BA7DD0EA}" srcOrd="4" destOrd="0" presId="urn:microsoft.com/office/officeart/2005/8/layout/list1"/>
    <dgm:cxn modelId="{E3ACEE69-68B7-2749-B94A-8EE8455A55CF}" type="presParOf" srcId="{FBD28064-9741-E748-A386-4424BA7DD0EA}" destId="{CD78EAEA-A66E-EE4C-9B6A-AF8FDDCF5128}" srcOrd="0" destOrd="0" presId="urn:microsoft.com/office/officeart/2005/8/layout/list1"/>
    <dgm:cxn modelId="{86DAE491-37E6-1A45-AAB8-CAAE306C3182}" type="presParOf" srcId="{FBD28064-9741-E748-A386-4424BA7DD0EA}" destId="{FB00C3C8-233A-8246-A163-9F2D5E3A5769}" srcOrd="1" destOrd="0" presId="urn:microsoft.com/office/officeart/2005/8/layout/list1"/>
    <dgm:cxn modelId="{D8F5791B-A79B-A84D-A725-61C815A704C7}" type="presParOf" srcId="{D5DED834-37A4-234F-BA5C-F5884C31D4AB}" destId="{5D4B4710-0BA4-434A-8F17-958EB846E3D1}" srcOrd="5" destOrd="0" presId="urn:microsoft.com/office/officeart/2005/8/layout/list1"/>
    <dgm:cxn modelId="{C881FB44-A5AB-0248-B086-90E62A4C5536}" type="presParOf" srcId="{D5DED834-37A4-234F-BA5C-F5884C31D4AB}" destId="{122257FC-A83A-5747-9D08-0631EEE60214}" srcOrd="6" destOrd="0" presId="urn:microsoft.com/office/officeart/2005/8/layout/list1"/>
    <dgm:cxn modelId="{62EF2366-5D3D-5644-A7BE-BA9EA173F92A}" type="presParOf" srcId="{D5DED834-37A4-234F-BA5C-F5884C31D4AB}" destId="{1C360845-1D8F-4B47-93C1-5CC8CF2360F7}" srcOrd="7" destOrd="0" presId="urn:microsoft.com/office/officeart/2005/8/layout/list1"/>
    <dgm:cxn modelId="{1AEF3F35-67CD-F148-A3F1-EB1782C47F57}" type="presParOf" srcId="{D5DED834-37A4-234F-BA5C-F5884C31D4AB}" destId="{325DA896-8F25-044A-9F84-41565E3F1C73}" srcOrd="8" destOrd="0" presId="urn:microsoft.com/office/officeart/2005/8/layout/list1"/>
    <dgm:cxn modelId="{DBBE98F8-EAF0-9A40-89F5-0371CCFFA482}" type="presParOf" srcId="{325DA896-8F25-044A-9F84-41565E3F1C73}" destId="{89186354-26CD-D248-B89E-A5F6DAC46F36}" srcOrd="0" destOrd="0" presId="urn:microsoft.com/office/officeart/2005/8/layout/list1"/>
    <dgm:cxn modelId="{2DA2C3F2-7EE8-0146-9941-A14C4248A102}" type="presParOf" srcId="{325DA896-8F25-044A-9F84-41565E3F1C73}" destId="{62085961-8ECF-0B44-8A5F-DC445656B2E7}" srcOrd="1" destOrd="0" presId="urn:microsoft.com/office/officeart/2005/8/layout/list1"/>
    <dgm:cxn modelId="{74DF439D-8EC7-DE46-8EED-0F915C7B2309}" type="presParOf" srcId="{D5DED834-37A4-234F-BA5C-F5884C31D4AB}" destId="{0E626A7A-0403-B84D-B9C2-61F499BED636}" srcOrd="9" destOrd="0" presId="urn:microsoft.com/office/officeart/2005/8/layout/list1"/>
    <dgm:cxn modelId="{7BC4D138-F3B8-FB43-92CF-09019FE550B4}" type="presParOf" srcId="{D5DED834-37A4-234F-BA5C-F5884C31D4AB}" destId="{46581B85-27CE-8341-BDF8-815A62D3246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FE11AD-10F0-3D48-BF16-1529DFDA1981}"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pl-PL"/>
        </a:p>
      </dgm:t>
    </dgm:pt>
    <dgm:pt modelId="{3D48D60E-CB2D-2F4F-9AF9-DD38EAEF03D0}">
      <dgm:prSet phldrT="[Tekst]"/>
      <dgm:spPr/>
      <dgm:t>
        <a:bodyPr/>
        <a:lstStyle/>
        <a:p>
          <a:r>
            <a:rPr lang="pl-PL" dirty="0"/>
            <a:t>Normalne korzystanie i słuszne interesy</a:t>
          </a:r>
        </a:p>
      </dgm:t>
    </dgm:pt>
    <dgm:pt modelId="{2421F438-680E-AB41-AD06-25AD2CA0F838}" type="parTrans" cxnId="{485F280A-4061-4A4A-A429-0C49A86D94EE}">
      <dgm:prSet/>
      <dgm:spPr/>
      <dgm:t>
        <a:bodyPr/>
        <a:lstStyle/>
        <a:p>
          <a:endParaRPr lang="pl-PL"/>
        </a:p>
      </dgm:t>
    </dgm:pt>
    <dgm:pt modelId="{594B1672-2766-D34D-A02F-11D2A363A802}" type="sibTrans" cxnId="{485F280A-4061-4A4A-A429-0C49A86D94EE}">
      <dgm:prSet/>
      <dgm:spPr/>
      <dgm:t>
        <a:bodyPr/>
        <a:lstStyle/>
        <a:p>
          <a:endParaRPr lang="pl-PL"/>
        </a:p>
      </dgm:t>
    </dgm:pt>
    <dgm:pt modelId="{7A89BE92-0139-904C-9F89-0FD2C8D94577}">
      <dgm:prSet phldrT="[Tekst]"/>
      <dgm:spPr/>
      <dgm:t>
        <a:bodyPr/>
        <a:lstStyle/>
        <a:p>
          <a:r>
            <a:rPr lang="pl-PL" dirty="0"/>
            <a:t>art. 35 Pr. Aut. - dozwolony użytek nie może ich naruszać</a:t>
          </a:r>
        </a:p>
      </dgm:t>
    </dgm:pt>
    <dgm:pt modelId="{A976C526-1C4D-B440-8E7E-DB354E842B72}" type="parTrans" cxnId="{F4F94A20-D68C-2942-8BD7-9447C99DF32A}">
      <dgm:prSet/>
      <dgm:spPr/>
      <dgm:t>
        <a:bodyPr/>
        <a:lstStyle/>
        <a:p>
          <a:endParaRPr lang="pl-PL"/>
        </a:p>
      </dgm:t>
    </dgm:pt>
    <dgm:pt modelId="{AF021436-A6FB-7842-8769-539AEACA9DD8}" type="sibTrans" cxnId="{F4F94A20-D68C-2942-8BD7-9447C99DF32A}">
      <dgm:prSet/>
      <dgm:spPr/>
      <dgm:t>
        <a:bodyPr/>
        <a:lstStyle/>
        <a:p>
          <a:endParaRPr lang="pl-PL"/>
        </a:p>
      </dgm:t>
    </dgm:pt>
    <dgm:pt modelId="{0D109D41-57B6-D642-9F43-F7A781BC315F}">
      <dgm:prSet phldrT="[Tekst]"/>
      <dgm:spPr/>
      <dgm:t>
        <a:bodyPr/>
        <a:lstStyle/>
        <a:p>
          <a:r>
            <a:rPr lang="pl-PL" dirty="0"/>
            <a:t>dozwolony użytek nie może przynosić uszczerbku prawowitym interesom autora</a:t>
          </a:r>
        </a:p>
      </dgm:t>
    </dgm:pt>
    <dgm:pt modelId="{638EC6C1-129A-124E-823D-2260CBF51496}" type="parTrans" cxnId="{60AE7497-0F03-A742-8FB9-49F0E5BA68BD}">
      <dgm:prSet/>
      <dgm:spPr/>
      <dgm:t>
        <a:bodyPr/>
        <a:lstStyle/>
        <a:p>
          <a:endParaRPr lang="pl-PL"/>
        </a:p>
      </dgm:t>
    </dgm:pt>
    <dgm:pt modelId="{A7D7DE95-DDDD-614E-8321-B9DE8FA368C9}" type="sibTrans" cxnId="{60AE7497-0F03-A742-8FB9-49F0E5BA68BD}">
      <dgm:prSet/>
      <dgm:spPr/>
      <dgm:t>
        <a:bodyPr/>
        <a:lstStyle/>
        <a:p>
          <a:endParaRPr lang="pl-PL"/>
        </a:p>
      </dgm:t>
    </dgm:pt>
    <dgm:pt modelId="{9E4A7E58-24F1-7E4C-88C5-9EAD00B63E28}">
      <dgm:prSet phldrT="[Tekst]"/>
      <dgm:spPr/>
      <dgm:t>
        <a:bodyPr/>
        <a:lstStyle/>
        <a:p>
          <a:r>
            <a:rPr lang="pl-PL" dirty="0"/>
            <a:t>Wskazanie imienia, nazwiska i źródła</a:t>
          </a:r>
        </a:p>
      </dgm:t>
    </dgm:pt>
    <dgm:pt modelId="{0CF8DEF6-6508-E54C-8E73-AFFC07CB2D5D}" type="parTrans" cxnId="{C9277554-05AF-954C-9D2B-ED71755B9B97}">
      <dgm:prSet/>
      <dgm:spPr/>
      <dgm:t>
        <a:bodyPr/>
        <a:lstStyle/>
        <a:p>
          <a:endParaRPr lang="pl-PL"/>
        </a:p>
      </dgm:t>
    </dgm:pt>
    <dgm:pt modelId="{B7FBE9E3-B5BE-D647-B38F-ACB27A37B640}" type="sibTrans" cxnId="{C9277554-05AF-954C-9D2B-ED71755B9B97}">
      <dgm:prSet/>
      <dgm:spPr/>
      <dgm:t>
        <a:bodyPr/>
        <a:lstStyle/>
        <a:p>
          <a:endParaRPr lang="pl-PL"/>
        </a:p>
      </dgm:t>
    </dgm:pt>
    <dgm:pt modelId="{34B038A1-D179-954E-B33F-2F4BC2F8290E}">
      <dgm:prSet phldrT="[Tekst]"/>
      <dgm:spPr/>
      <dgm:t>
        <a:bodyPr/>
        <a:lstStyle/>
        <a:p>
          <a:r>
            <a:rPr lang="pl-PL" dirty="0"/>
            <a:t>Warunek konieczny korzystania z dozwolonego użytku,</a:t>
          </a:r>
        </a:p>
      </dgm:t>
    </dgm:pt>
    <dgm:pt modelId="{70225E9A-A4A7-F446-A16C-BA65B4863589}" type="parTrans" cxnId="{6CF4446C-94D7-2D4F-99B0-BC9042A0AFBB}">
      <dgm:prSet/>
      <dgm:spPr/>
      <dgm:t>
        <a:bodyPr/>
        <a:lstStyle/>
        <a:p>
          <a:endParaRPr lang="pl-PL"/>
        </a:p>
      </dgm:t>
    </dgm:pt>
    <dgm:pt modelId="{83601F1B-7A65-164D-9949-05D84CBE9B63}" type="sibTrans" cxnId="{6CF4446C-94D7-2D4F-99B0-BC9042A0AFBB}">
      <dgm:prSet/>
      <dgm:spPr/>
      <dgm:t>
        <a:bodyPr/>
        <a:lstStyle/>
        <a:p>
          <a:endParaRPr lang="pl-PL"/>
        </a:p>
      </dgm:t>
    </dgm:pt>
    <dgm:pt modelId="{E1D0E6A4-0763-3A4B-ADAC-494E68E32CC3}">
      <dgm:prSet phldrT="[Tekst]"/>
      <dgm:spPr/>
      <dgm:t>
        <a:bodyPr/>
        <a:lstStyle/>
        <a:p>
          <a:r>
            <a:rPr lang="pl-PL" dirty="0"/>
            <a:t>Obejmuje również wskazanie pseudonimu,</a:t>
          </a:r>
        </a:p>
      </dgm:t>
    </dgm:pt>
    <dgm:pt modelId="{D2F9E137-8304-8049-9F71-AED17D3ADCE5}" type="parTrans" cxnId="{AC99E45B-619D-6F49-8EA0-86110F6089D6}">
      <dgm:prSet/>
      <dgm:spPr/>
      <dgm:t>
        <a:bodyPr/>
        <a:lstStyle/>
        <a:p>
          <a:endParaRPr lang="pl-PL"/>
        </a:p>
      </dgm:t>
    </dgm:pt>
    <dgm:pt modelId="{FF7ECE65-5E27-A847-B903-246AE186C962}" type="sibTrans" cxnId="{AC99E45B-619D-6F49-8EA0-86110F6089D6}">
      <dgm:prSet/>
      <dgm:spPr/>
      <dgm:t>
        <a:bodyPr/>
        <a:lstStyle/>
        <a:p>
          <a:endParaRPr lang="pl-PL"/>
        </a:p>
      </dgm:t>
    </dgm:pt>
    <dgm:pt modelId="{581AF3CC-255E-4449-A5B2-A024670C29E9}">
      <dgm:prSet phldrT="[Tekst]"/>
      <dgm:spPr/>
      <dgm:t>
        <a:bodyPr/>
        <a:lstStyle/>
        <a:p>
          <a:r>
            <a:rPr lang="pl-PL" dirty="0"/>
            <a:t>Dozwolony użytek a dobra osobiste</a:t>
          </a:r>
        </a:p>
      </dgm:t>
    </dgm:pt>
    <dgm:pt modelId="{F22C6B82-F017-8940-B812-538059DF36EC}" type="parTrans" cxnId="{B1046A67-EBAF-A24E-A10B-77ADC9862068}">
      <dgm:prSet/>
      <dgm:spPr/>
      <dgm:t>
        <a:bodyPr/>
        <a:lstStyle/>
        <a:p>
          <a:endParaRPr lang="pl-PL"/>
        </a:p>
      </dgm:t>
    </dgm:pt>
    <dgm:pt modelId="{98E3B4E3-328D-1544-A96D-8CE5A0E82046}" type="sibTrans" cxnId="{B1046A67-EBAF-A24E-A10B-77ADC9862068}">
      <dgm:prSet/>
      <dgm:spPr/>
      <dgm:t>
        <a:bodyPr/>
        <a:lstStyle/>
        <a:p>
          <a:endParaRPr lang="pl-PL"/>
        </a:p>
      </dgm:t>
    </dgm:pt>
    <dgm:pt modelId="{86E64D05-90D4-0D40-8EC3-2F1773E225C8}">
      <dgm:prSet phldrT="[Tekst]"/>
      <dgm:spPr/>
      <dgm:t>
        <a:bodyPr/>
        <a:lstStyle/>
        <a:p>
          <a:r>
            <a:rPr lang="pl-PL" dirty="0"/>
            <a:t>D.U. ogranicza sferę autorskich praw majątkowych.</a:t>
          </a:r>
        </a:p>
      </dgm:t>
    </dgm:pt>
    <dgm:pt modelId="{D2F6CAA1-39D1-7D41-ABC4-77C8DDEF161E}" type="parTrans" cxnId="{05C75D8C-F44C-5748-BFB2-5975AA841861}">
      <dgm:prSet/>
      <dgm:spPr/>
      <dgm:t>
        <a:bodyPr/>
        <a:lstStyle/>
        <a:p>
          <a:endParaRPr lang="pl-PL"/>
        </a:p>
      </dgm:t>
    </dgm:pt>
    <dgm:pt modelId="{322B1279-3188-444C-A7BA-DFCC82B15B85}" type="sibTrans" cxnId="{05C75D8C-F44C-5748-BFB2-5975AA841861}">
      <dgm:prSet/>
      <dgm:spPr/>
      <dgm:t>
        <a:bodyPr/>
        <a:lstStyle/>
        <a:p>
          <a:endParaRPr lang="pl-PL"/>
        </a:p>
      </dgm:t>
    </dgm:pt>
    <dgm:pt modelId="{5FD9D637-6B7E-2044-A88D-8A1450372260}">
      <dgm:prSet phldrT="[Tekst]"/>
      <dgm:spPr/>
      <dgm:t>
        <a:bodyPr/>
        <a:lstStyle/>
        <a:p>
          <a:r>
            <a:rPr lang="pl-PL" dirty="0"/>
            <a:t>Obowiązek poszanowania autorskich praw osobistych. </a:t>
          </a:r>
        </a:p>
      </dgm:t>
    </dgm:pt>
    <dgm:pt modelId="{DF1A87FD-644B-9C4E-9874-A4DC4FDE92ED}" type="parTrans" cxnId="{9B6AE707-653D-FD42-9D2D-37CD38AB8B4E}">
      <dgm:prSet/>
      <dgm:spPr/>
      <dgm:t>
        <a:bodyPr/>
        <a:lstStyle/>
        <a:p>
          <a:endParaRPr lang="pl-PL"/>
        </a:p>
      </dgm:t>
    </dgm:pt>
    <dgm:pt modelId="{890DB6C1-A4DE-D843-B9D9-C13625238ECA}" type="sibTrans" cxnId="{9B6AE707-653D-FD42-9D2D-37CD38AB8B4E}">
      <dgm:prSet/>
      <dgm:spPr/>
      <dgm:t>
        <a:bodyPr/>
        <a:lstStyle/>
        <a:p>
          <a:endParaRPr lang="pl-PL"/>
        </a:p>
      </dgm:t>
    </dgm:pt>
    <dgm:pt modelId="{1F4D119F-B28D-EE44-91FD-66E309CBE559}" type="pres">
      <dgm:prSet presAssocID="{17FE11AD-10F0-3D48-BF16-1529DFDA1981}" presName="Name0" presStyleCnt="0">
        <dgm:presLayoutVars>
          <dgm:dir/>
          <dgm:animLvl val="lvl"/>
          <dgm:resizeHandles val="exact"/>
        </dgm:presLayoutVars>
      </dgm:prSet>
      <dgm:spPr/>
    </dgm:pt>
    <dgm:pt modelId="{503CE834-8F37-644D-9F3A-E5A9F6D4D8AB}" type="pres">
      <dgm:prSet presAssocID="{3D48D60E-CB2D-2F4F-9AF9-DD38EAEF03D0}" presName="linNode" presStyleCnt="0"/>
      <dgm:spPr/>
    </dgm:pt>
    <dgm:pt modelId="{556AFD86-7394-6245-8B1F-EF2258768D12}" type="pres">
      <dgm:prSet presAssocID="{3D48D60E-CB2D-2F4F-9AF9-DD38EAEF03D0}" presName="parentText" presStyleLbl="node1" presStyleIdx="0" presStyleCnt="3">
        <dgm:presLayoutVars>
          <dgm:chMax val="1"/>
          <dgm:bulletEnabled val="1"/>
        </dgm:presLayoutVars>
      </dgm:prSet>
      <dgm:spPr/>
    </dgm:pt>
    <dgm:pt modelId="{90A8E1BF-15FC-9344-ABE2-63E6114BA6C9}" type="pres">
      <dgm:prSet presAssocID="{3D48D60E-CB2D-2F4F-9AF9-DD38EAEF03D0}" presName="descendantText" presStyleLbl="alignAccFollowNode1" presStyleIdx="0" presStyleCnt="3">
        <dgm:presLayoutVars>
          <dgm:bulletEnabled val="1"/>
        </dgm:presLayoutVars>
      </dgm:prSet>
      <dgm:spPr/>
    </dgm:pt>
    <dgm:pt modelId="{7CC1D6B0-2F7C-3C42-B0C5-4F0D57FC3B57}" type="pres">
      <dgm:prSet presAssocID="{594B1672-2766-D34D-A02F-11D2A363A802}" presName="sp" presStyleCnt="0"/>
      <dgm:spPr/>
    </dgm:pt>
    <dgm:pt modelId="{567C51D0-33BF-294B-A75D-378E4B36189C}" type="pres">
      <dgm:prSet presAssocID="{9E4A7E58-24F1-7E4C-88C5-9EAD00B63E28}" presName="linNode" presStyleCnt="0"/>
      <dgm:spPr/>
    </dgm:pt>
    <dgm:pt modelId="{543A47ED-C4C2-A446-A6E6-41E8D1E78D3B}" type="pres">
      <dgm:prSet presAssocID="{9E4A7E58-24F1-7E4C-88C5-9EAD00B63E28}" presName="parentText" presStyleLbl="node1" presStyleIdx="1" presStyleCnt="3">
        <dgm:presLayoutVars>
          <dgm:chMax val="1"/>
          <dgm:bulletEnabled val="1"/>
        </dgm:presLayoutVars>
      </dgm:prSet>
      <dgm:spPr/>
    </dgm:pt>
    <dgm:pt modelId="{FD42745D-D5C1-E341-820C-10B85EDDBF7E}" type="pres">
      <dgm:prSet presAssocID="{9E4A7E58-24F1-7E4C-88C5-9EAD00B63E28}" presName="descendantText" presStyleLbl="alignAccFollowNode1" presStyleIdx="1" presStyleCnt="3">
        <dgm:presLayoutVars>
          <dgm:bulletEnabled val="1"/>
        </dgm:presLayoutVars>
      </dgm:prSet>
      <dgm:spPr/>
    </dgm:pt>
    <dgm:pt modelId="{983A46A8-A7B4-7F4F-97AD-69897C3E3B4D}" type="pres">
      <dgm:prSet presAssocID="{B7FBE9E3-B5BE-D647-B38F-ACB27A37B640}" presName="sp" presStyleCnt="0"/>
      <dgm:spPr/>
    </dgm:pt>
    <dgm:pt modelId="{711ED16D-2546-9745-823A-09C1BC4FCF88}" type="pres">
      <dgm:prSet presAssocID="{581AF3CC-255E-4449-A5B2-A024670C29E9}" presName="linNode" presStyleCnt="0"/>
      <dgm:spPr/>
    </dgm:pt>
    <dgm:pt modelId="{8E25CAE4-B367-C345-9068-C3F7C43D2299}" type="pres">
      <dgm:prSet presAssocID="{581AF3CC-255E-4449-A5B2-A024670C29E9}" presName="parentText" presStyleLbl="node1" presStyleIdx="2" presStyleCnt="3">
        <dgm:presLayoutVars>
          <dgm:chMax val="1"/>
          <dgm:bulletEnabled val="1"/>
        </dgm:presLayoutVars>
      </dgm:prSet>
      <dgm:spPr/>
    </dgm:pt>
    <dgm:pt modelId="{28993293-374F-AA47-A928-FBDE348A62B6}" type="pres">
      <dgm:prSet presAssocID="{581AF3CC-255E-4449-A5B2-A024670C29E9}" presName="descendantText" presStyleLbl="alignAccFollowNode1" presStyleIdx="2" presStyleCnt="3">
        <dgm:presLayoutVars>
          <dgm:bulletEnabled val="1"/>
        </dgm:presLayoutVars>
      </dgm:prSet>
      <dgm:spPr/>
    </dgm:pt>
  </dgm:ptLst>
  <dgm:cxnLst>
    <dgm:cxn modelId="{9B6AE707-653D-FD42-9D2D-37CD38AB8B4E}" srcId="{581AF3CC-255E-4449-A5B2-A024670C29E9}" destId="{5FD9D637-6B7E-2044-A88D-8A1450372260}" srcOrd="1" destOrd="0" parTransId="{DF1A87FD-644B-9C4E-9874-A4DC4FDE92ED}" sibTransId="{890DB6C1-A4DE-D843-B9D9-C13625238ECA}"/>
    <dgm:cxn modelId="{485F280A-4061-4A4A-A429-0C49A86D94EE}" srcId="{17FE11AD-10F0-3D48-BF16-1529DFDA1981}" destId="{3D48D60E-CB2D-2F4F-9AF9-DD38EAEF03D0}" srcOrd="0" destOrd="0" parTransId="{2421F438-680E-AB41-AD06-25AD2CA0F838}" sibTransId="{594B1672-2766-D34D-A02F-11D2A363A802}"/>
    <dgm:cxn modelId="{F4F94A20-D68C-2942-8BD7-9447C99DF32A}" srcId="{3D48D60E-CB2D-2F4F-9AF9-DD38EAEF03D0}" destId="{7A89BE92-0139-904C-9F89-0FD2C8D94577}" srcOrd="0" destOrd="0" parTransId="{A976C526-1C4D-B440-8E7E-DB354E842B72}" sibTransId="{AF021436-A6FB-7842-8769-539AEACA9DD8}"/>
    <dgm:cxn modelId="{C9277554-05AF-954C-9D2B-ED71755B9B97}" srcId="{17FE11AD-10F0-3D48-BF16-1529DFDA1981}" destId="{9E4A7E58-24F1-7E4C-88C5-9EAD00B63E28}" srcOrd="1" destOrd="0" parTransId="{0CF8DEF6-6508-E54C-8E73-AFFC07CB2D5D}" sibTransId="{B7FBE9E3-B5BE-D647-B38F-ACB27A37B640}"/>
    <dgm:cxn modelId="{AC99E45B-619D-6F49-8EA0-86110F6089D6}" srcId="{9E4A7E58-24F1-7E4C-88C5-9EAD00B63E28}" destId="{E1D0E6A4-0763-3A4B-ADAC-494E68E32CC3}" srcOrd="1" destOrd="0" parTransId="{D2F9E137-8304-8049-9F71-AED17D3ADCE5}" sibTransId="{FF7ECE65-5E27-A847-B903-246AE186C962}"/>
    <dgm:cxn modelId="{CD815962-CB17-0741-9412-D2890AE0D5F7}" type="presOf" srcId="{E1D0E6A4-0763-3A4B-ADAC-494E68E32CC3}" destId="{FD42745D-D5C1-E341-820C-10B85EDDBF7E}" srcOrd="0" destOrd="1" presId="urn:microsoft.com/office/officeart/2005/8/layout/vList5"/>
    <dgm:cxn modelId="{B1046A67-EBAF-A24E-A10B-77ADC9862068}" srcId="{17FE11AD-10F0-3D48-BF16-1529DFDA1981}" destId="{581AF3CC-255E-4449-A5B2-A024670C29E9}" srcOrd="2" destOrd="0" parTransId="{F22C6B82-F017-8940-B812-538059DF36EC}" sibTransId="{98E3B4E3-328D-1544-A96D-8CE5A0E82046}"/>
    <dgm:cxn modelId="{6CF4446C-94D7-2D4F-99B0-BC9042A0AFBB}" srcId="{9E4A7E58-24F1-7E4C-88C5-9EAD00B63E28}" destId="{34B038A1-D179-954E-B33F-2F4BC2F8290E}" srcOrd="0" destOrd="0" parTransId="{70225E9A-A4A7-F446-A16C-BA65B4863589}" sibTransId="{83601F1B-7A65-164D-9949-05D84CBE9B63}"/>
    <dgm:cxn modelId="{36B7347C-F6E0-E047-B8D7-E648AD9D1C63}" type="presOf" srcId="{9E4A7E58-24F1-7E4C-88C5-9EAD00B63E28}" destId="{543A47ED-C4C2-A446-A6E6-41E8D1E78D3B}" srcOrd="0" destOrd="0" presId="urn:microsoft.com/office/officeart/2005/8/layout/vList5"/>
    <dgm:cxn modelId="{05C75D8C-F44C-5748-BFB2-5975AA841861}" srcId="{581AF3CC-255E-4449-A5B2-A024670C29E9}" destId="{86E64D05-90D4-0D40-8EC3-2F1773E225C8}" srcOrd="0" destOrd="0" parTransId="{D2F6CAA1-39D1-7D41-ABC4-77C8DDEF161E}" sibTransId="{322B1279-3188-444C-A7BA-DFCC82B15B85}"/>
    <dgm:cxn modelId="{20630692-F021-E340-9860-097A985B5A68}" type="presOf" srcId="{5FD9D637-6B7E-2044-A88D-8A1450372260}" destId="{28993293-374F-AA47-A928-FBDE348A62B6}" srcOrd="0" destOrd="1" presId="urn:microsoft.com/office/officeart/2005/8/layout/vList5"/>
    <dgm:cxn modelId="{164B4A96-C97F-534C-9609-EE0D4BA5C14D}" type="presOf" srcId="{17FE11AD-10F0-3D48-BF16-1529DFDA1981}" destId="{1F4D119F-B28D-EE44-91FD-66E309CBE559}" srcOrd="0" destOrd="0" presId="urn:microsoft.com/office/officeart/2005/8/layout/vList5"/>
    <dgm:cxn modelId="{60AE7497-0F03-A742-8FB9-49F0E5BA68BD}" srcId="{3D48D60E-CB2D-2F4F-9AF9-DD38EAEF03D0}" destId="{0D109D41-57B6-D642-9F43-F7A781BC315F}" srcOrd="1" destOrd="0" parTransId="{638EC6C1-129A-124E-823D-2260CBF51496}" sibTransId="{A7D7DE95-DDDD-614E-8321-B9DE8FA368C9}"/>
    <dgm:cxn modelId="{3233909A-C6CA-FC4F-90CB-EDBABD6CE3E4}" type="presOf" srcId="{86E64D05-90D4-0D40-8EC3-2F1773E225C8}" destId="{28993293-374F-AA47-A928-FBDE348A62B6}" srcOrd="0" destOrd="0" presId="urn:microsoft.com/office/officeart/2005/8/layout/vList5"/>
    <dgm:cxn modelId="{7BA387C3-5AC6-5448-9614-EC0BABF7D96E}" type="presOf" srcId="{7A89BE92-0139-904C-9F89-0FD2C8D94577}" destId="{90A8E1BF-15FC-9344-ABE2-63E6114BA6C9}" srcOrd="0" destOrd="0" presId="urn:microsoft.com/office/officeart/2005/8/layout/vList5"/>
    <dgm:cxn modelId="{174DC0C8-1EC3-AF4A-B579-1E33DB281939}" type="presOf" srcId="{581AF3CC-255E-4449-A5B2-A024670C29E9}" destId="{8E25CAE4-B367-C345-9068-C3F7C43D2299}" srcOrd="0" destOrd="0" presId="urn:microsoft.com/office/officeart/2005/8/layout/vList5"/>
    <dgm:cxn modelId="{4974A1DB-5497-BB4B-971E-069C39EC25DC}" type="presOf" srcId="{0D109D41-57B6-D642-9F43-F7A781BC315F}" destId="{90A8E1BF-15FC-9344-ABE2-63E6114BA6C9}" srcOrd="0" destOrd="1" presId="urn:microsoft.com/office/officeart/2005/8/layout/vList5"/>
    <dgm:cxn modelId="{CF53E3DB-F59F-364A-8B98-916249B3E0B6}" type="presOf" srcId="{34B038A1-D179-954E-B33F-2F4BC2F8290E}" destId="{FD42745D-D5C1-E341-820C-10B85EDDBF7E}" srcOrd="0" destOrd="0" presId="urn:microsoft.com/office/officeart/2005/8/layout/vList5"/>
    <dgm:cxn modelId="{842C09E1-E49D-6742-B585-2AB034DB71BE}" type="presOf" srcId="{3D48D60E-CB2D-2F4F-9AF9-DD38EAEF03D0}" destId="{556AFD86-7394-6245-8B1F-EF2258768D12}" srcOrd="0" destOrd="0" presId="urn:microsoft.com/office/officeart/2005/8/layout/vList5"/>
    <dgm:cxn modelId="{E7226B28-1988-674F-A505-24D59BB07E7E}" type="presParOf" srcId="{1F4D119F-B28D-EE44-91FD-66E309CBE559}" destId="{503CE834-8F37-644D-9F3A-E5A9F6D4D8AB}" srcOrd="0" destOrd="0" presId="urn:microsoft.com/office/officeart/2005/8/layout/vList5"/>
    <dgm:cxn modelId="{DF1935F1-2759-8F4F-AFEC-DC3DF5D5CF12}" type="presParOf" srcId="{503CE834-8F37-644D-9F3A-E5A9F6D4D8AB}" destId="{556AFD86-7394-6245-8B1F-EF2258768D12}" srcOrd="0" destOrd="0" presId="urn:microsoft.com/office/officeart/2005/8/layout/vList5"/>
    <dgm:cxn modelId="{D75D4348-D542-6345-B427-F5EC9D2C42ED}" type="presParOf" srcId="{503CE834-8F37-644D-9F3A-E5A9F6D4D8AB}" destId="{90A8E1BF-15FC-9344-ABE2-63E6114BA6C9}" srcOrd="1" destOrd="0" presId="urn:microsoft.com/office/officeart/2005/8/layout/vList5"/>
    <dgm:cxn modelId="{7C72BE1C-BC78-5140-8609-C81B98682413}" type="presParOf" srcId="{1F4D119F-B28D-EE44-91FD-66E309CBE559}" destId="{7CC1D6B0-2F7C-3C42-B0C5-4F0D57FC3B57}" srcOrd="1" destOrd="0" presId="urn:microsoft.com/office/officeart/2005/8/layout/vList5"/>
    <dgm:cxn modelId="{48C4DBB7-0366-D640-9DCD-7E86737BD06F}" type="presParOf" srcId="{1F4D119F-B28D-EE44-91FD-66E309CBE559}" destId="{567C51D0-33BF-294B-A75D-378E4B36189C}" srcOrd="2" destOrd="0" presId="urn:microsoft.com/office/officeart/2005/8/layout/vList5"/>
    <dgm:cxn modelId="{69D6BA78-590F-F84E-B5E0-7757D68C073F}" type="presParOf" srcId="{567C51D0-33BF-294B-A75D-378E4B36189C}" destId="{543A47ED-C4C2-A446-A6E6-41E8D1E78D3B}" srcOrd="0" destOrd="0" presId="urn:microsoft.com/office/officeart/2005/8/layout/vList5"/>
    <dgm:cxn modelId="{13F5D0F2-E955-F94C-BAAB-40C93824A7FE}" type="presParOf" srcId="{567C51D0-33BF-294B-A75D-378E4B36189C}" destId="{FD42745D-D5C1-E341-820C-10B85EDDBF7E}" srcOrd="1" destOrd="0" presId="urn:microsoft.com/office/officeart/2005/8/layout/vList5"/>
    <dgm:cxn modelId="{3B071DC6-5F59-C54D-BBD3-34B02368FBB3}" type="presParOf" srcId="{1F4D119F-B28D-EE44-91FD-66E309CBE559}" destId="{983A46A8-A7B4-7F4F-97AD-69897C3E3B4D}" srcOrd="3" destOrd="0" presId="urn:microsoft.com/office/officeart/2005/8/layout/vList5"/>
    <dgm:cxn modelId="{B81E3411-4EE7-8742-8958-92B0DA31F9EE}" type="presParOf" srcId="{1F4D119F-B28D-EE44-91FD-66E309CBE559}" destId="{711ED16D-2546-9745-823A-09C1BC4FCF88}" srcOrd="4" destOrd="0" presId="urn:microsoft.com/office/officeart/2005/8/layout/vList5"/>
    <dgm:cxn modelId="{930BADB5-8499-3B42-B466-6C07E1475691}" type="presParOf" srcId="{711ED16D-2546-9745-823A-09C1BC4FCF88}" destId="{8E25CAE4-B367-C345-9068-C3F7C43D2299}" srcOrd="0" destOrd="0" presId="urn:microsoft.com/office/officeart/2005/8/layout/vList5"/>
    <dgm:cxn modelId="{5BED056C-A6A9-3241-B8D7-7C78F09A0269}" type="presParOf" srcId="{711ED16D-2546-9745-823A-09C1BC4FCF88}" destId="{28993293-374F-AA47-A928-FBDE348A62B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D1B2DB-0775-0441-AE1A-D1087EACA632}"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pl-PL"/>
        </a:p>
      </dgm:t>
    </dgm:pt>
    <dgm:pt modelId="{6A1E4C00-1ED5-AD47-A604-EA32C53F8D67}">
      <dgm:prSet phldrT="[Tekst]"/>
      <dgm:spPr/>
      <dgm:t>
        <a:bodyPr/>
        <a:lstStyle/>
        <a:p>
          <a:r>
            <a:rPr lang="pl-PL" dirty="0"/>
            <a:t>Wyjaśnianie</a:t>
          </a:r>
        </a:p>
      </dgm:t>
    </dgm:pt>
    <dgm:pt modelId="{4B22DD28-CFDC-5E4B-BB3D-51E74EBC8508}" type="parTrans" cxnId="{4D474CB8-583A-564B-9621-3A28F5A8CCCB}">
      <dgm:prSet/>
      <dgm:spPr/>
      <dgm:t>
        <a:bodyPr/>
        <a:lstStyle/>
        <a:p>
          <a:endParaRPr lang="pl-PL"/>
        </a:p>
      </dgm:t>
    </dgm:pt>
    <dgm:pt modelId="{3FAE1A73-5015-5C49-8B12-4D40D9F551D7}" type="sibTrans" cxnId="{4D474CB8-583A-564B-9621-3A28F5A8CCCB}">
      <dgm:prSet/>
      <dgm:spPr/>
      <dgm:t>
        <a:bodyPr/>
        <a:lstStyle/>
        <a:p>
          <a:endParaRPr lang="pl-PL"/>
        </a:p>
      </dgm:t>
    </dgm:pt>
    <dgm:pt modelId="{A7571A5E-3ED8-E241-9571-122DE19478B0}">
      <dgm:prSet phldrT="[Tekst]"/>
      <dgm:spPr/>
      <dgm:t>
        <a:bodyPr/>
        <a:lstStyle/>
        <a:p>
          <a:r>
            <a:rPr lang="pl-PL" b="0" i="0" u="none" dirty="0"/>
            <a:t>Ułatwianie przekazywania informacji, zrozumienia warstwy informacyjnej utworu. </a:t>
          </a:r>
          <a:endParaRPr lang="pl-PL" dirty="0"/>
        </a:p>
      </dgm:t>
    </dgm:pt>
    <dgm:pt modelId="{1EA7E1D3-728D-BE4F-BF62-4248D9744EC5}" type="parTrans" cxnId="{6297134C-D163-B74C-99F7-A01EED68598D}">
      <dgm:prSet/>
      <dgm:spPr/>
      <dgm:t>
        <a:bodyPr/>
        <a:lstStyle/>
        <a:p>
          <a:endParaRPr lang="pl-PL"/>
        </a:p>
      </dgm:t>
    </dgm:pt>
    <dgm:pt modelId="{23B09E63-29F0-5D4B-A45D-4DE88C0EBC68}" type="sibTrans" cxnId="{6297134C-D163-B74C-99F7-A01EED68598D}">
      <dgm:prSet/>
      <dgm:spPr/>
      <dgm:t>
        <a:bodyPr/>
        <a:lstStyle/>
        <a:p>
          <a:endParaRPr lang="pl-PL"/>
        </a:p>
      </dgm:t>
    </dgm:pt>
    <dgm:pt modelId="{F02B3414-3CC1-8F4A-A4A9-5FDC2E3DB160}">
      <dgm:prSet phldrT="[Tekst]"/>
      <dgm:spPr/>
      <dgm:t>
        <a:bodyPr/>
        <a:lstStyle/>
        <a:p>
          <a:r>
            <a:rPr lang="pl-PL" dirty="0"/>
            <a:t>Przekazywanie wiedzy teoretycznej i praktycznej</a:t>
          </a:r>
        </a:p>
      </dgm:t>
    </dgm:pt>
    <dgm:pt modelId="{02E7D6BA-D549-9B46-9F83-36EB33BE19A8}" type="parTrans" cxnId="{10628867-3B94-3A4D-85A1-C2DDAF4DB065}">
      <dgm:prSet/>
      <dgm:spPr/>
      <dgm:t>
        <a:bodyPr/>
        <a:lstStyle/>
        <a:p>
          <a:endParaRPr lang="pl-PL"/>
        </a:p>
      </dgm:t>
    </dgm:pt>
    <dgm:pt modelId="{C9A0FBB7-5C4C-5B44-A313-F99089051C39}" type="sibTrans" cxnId="{10628867-3B94-3A4D-85A1-C2DDAF4DB065}">
      <dgm:prSet/>
      <dgm:spPr/>
      <dgm:t>
        <a:bodyPr/>
        <a:lstStyle/>
        <a:p>
          <a:endParaRPr lang="pl-PL"/>
        </a:p>
      </dgm:t>
    </dgm:pt>
    <dgm:pt modelId="{EB0E2CBC-2E84-4147-A95E-EDE3E0A3BFFC}">
      <dgm:prSet phldrT="[Tekst]"/>
      <dgm:spPr/>
      <dgm:t>
        <a:bodyPr/>
        <a:lstStyle/>
        <a:p>
          <a:r>
            <a:rPr lang="pl-PL" dirty="0"/>
            <a:t>Analiza</a:t>
          </a:r>
        </a:p>
      </dgm:t>
    </dgm:pt>
    <dgm:pt modelId="{52785330-1952-9847-AEF5-0864ABC0C03D}" type="parTrans" cxnId="{5A7E8F21-741C-024A-A6B4-863499060A47}">
      <dgm:prSet/>
      <dgm:spPr/>
      <dgm:t>
        <a:bodyPr/>
        <a:lstStyle/>
        <a:p>
          <a:endParaRPr lang="pl-PL"/>
        </a:p>
      </dgm:t>
    </dgm:pt>
    <dgm:pt modelId="{79CAA52C-37E1-D84A-8096-E745BED6822E}" type="sibTrans" cxnId="{5A7E8F21-741C-024A-A6B4-863499060A47}">
      <dgm:prSet/>
      <dgm:spPr/>
      <dgm:t>
        <a:bodyPr/>
        <a:lstStyle/>
        <a:p>
          <a:endParaRPr lang="pl-PL"/>
        </a:p>
      </dgm:t>
    </dgm:pt>
    <dgm:pt modelId="{FAF6F698-0369-884B-A9D1-607613812976}">
      <dgm:prSet/>
      <dgm:spPr/>
      <dgm:t>
        <a:bodyPr/>
        <a:lstStyle/>
        <a:p>
          <a:r>
            <a:rPr lang="pl-PL" dirty="0"/>
            <a:t>Polemika</a:t>
          </a:r>
        </a:p>
      </dgm:t>
    </dgm:pt>
    <dgm:pt modelId="{41F8030B-BF93-5540-B1DD-BDF42CE2DA1B}" type="parTrans" cxnId="{61F97423-75D0-FC48-96EC-19D36BC7128E}">
      <dgm:prSet/>
      <dgm:spPr/>
      <dgm:t>
        <a:bodyPr/>
        <a:lstStyle/>
        <a:p>
          <a:endParaRPr lang="pl-PL"/>
        </a:p>
      </dgm:t>
    </dgm:pt>
    <dgm:pt modelId="{766CB483-98AA-9646-A361-CF93F32D8AD0}" type="sibTrans" cxnId="{61F97423-75D0-FC48-96EC-19D36BC7128E}">
      <dgm:prSet/>
      <dgm:spPr/>
      <dgm:t>
        <a:bodyPr/>
        <a:lstStyle/>
        <a:p>
          <a:endParaRPr lang="pl-PL"/>
        </a:p>
      </dgm:t>
    </dgm:pt>
    <dgm:pt modelId="{03CD4B59-285C-7E43-B942-61662E76CD70}">
      <dgm:prSet/>
      <dgm:spPr/>
      <dgm:t>
        <a:bodyPr/>
        <a:lstStyle/>
        <a:p>
          <a:r>
            <a:rPr lang="pl-PL" dirty="0"/>
            <a:t>Dyskusja dotycząca określonego problemu, w której obie strony przedstawiają przeciwstawne argumenty</a:t>
          </a:r>
        </a:p>
      </dgm:t>
    </dgm:pt>
    <dgm:pt modelId="{9E6C226D-7208-E048-AEAE-58412EDA9C1D}" type="parTrans" cxnId="{B1271F81-BF2D-7643-917F-5A0729BB0686}">
      <dgm:prSet/>
      <dgm:spPr/>
      <dgm:t>
        <a:bodyPr/>
        <a:lstStyle/>
        <a:p>
          <a:endParaRPr lang="pl-PL"/>
        </a:p>
      </dgm:t>
    </dgm:pt>
    <dgm:pt modelId="{BAB49FB7-FD44-AE4F-BC74-A984831E6731}" type="sibTrans" cxnId="{B1271F81-BF2D-7643-917F-5A0729BB0686}">
      <dgm:prSet/>
      <dgm:spPr/>
      <dgm:t>
        <a:bodyPr/>
        <a:lstStyle/>
        <a:p>
          <a:endParaRPr lang="pl-PL"/>
        </a:p>
      </dgm:t>
    </dgm:pt>
    <dgm:pt modelId="{18A45D1F-E4C1-294E-89C1-66163F1FD269}">
      <dgm:prSet/>
      <dgm:spPr/>
      <dgm:t>
        <a:bodyPr/>
        <a:lstStyle/>
        <a:p>
          <a:r>
            <a:rPr lang="pl-PL" dirty="0"/>
            <a:t>Nauczanie</a:t>
          </a:r>
        </a:p>
      </dgm:t>
    </dgm:pt>
    <dgm:pt modelId="{11AA4E77-9873-0E44-99CC-275213D6E5BA}" type="parTrans" cxnId="{6D432CF3-AE8A-D94C-8D21-682C7E03E39A}">
      <dgm:prSet/>
      <dgm:spPr/>
      <dgm:t>
        <a:bodyPr/>
        <a:lstStyle/>
        <a:p>
          <a:endParaRPr lang="pl-PL"/>
        </a:p>
      </dgm:t>
    </dgm:pt>
    <dgm:pt modelId="{285FCA61-561E-CF4D-9602-98386EB4DB31}" type="sibTrans" cxnId="{6D432CF3-AE8A-D94C-8D21-682C7E03E39A}">
      <dgm:prSet/>
      <dgm:spPr/>
      <dgm:t>
        <a:bodyPr/>
        <a:lstStyle/>
        <a:p>
          <a:endParaRPr lang="pl-PL"/>
        </a:p>
      </dgm:t>
    </dgm:pt>
    <dgm:pt modelId="{6633D091-0AA7-554F-B23A-DFAA6A59BC75}">
      <dgm:prSet/>
      <dgm:spPr/>
      <dgm:t>
        <a:bodyPr/>
        <a:lstStyle/>
        <a:p>
          <a:r>
            <a:rPr lang="pl-PL" b="0" i="0" u="none" dirty="0"/>
            <a:t>Utwór stanowi materiał źródłowy, którego postrzeganie i analiza dokonują się przez pryzmat m.in.: warsztatu przyjętego przez twórcę, środków ekspresji artystycznej, dostępnej wiedzy z danej dziedziny.</a:t>
          </a:r>
          <a:endParaRPr lang="pl-PL" dirty="0"/>
        </a:p>
      </dgm:t>
    </dgm:pt>
    <dgm:pt modelId="{CDD5748C-9EE2-5345-9209-C743C1869E9B}" type="parTrans" cxnId="{4935F299-098E-1240-AA79-24E472FB659F}">
      <dgm:prSet/>
      <dgm:spPr/>
      <dgm:t>
        <a:bodyPr/>
        <a:lstStyle/>
        <a:p>
          <a:endParaRPr lang="pl-PL"/>
        </a:p>
      </dgm:t>
    </dgm:pt>
    <dgm:pt modelId="{BA523B0D-2683-3F43-8801-E41A629609ED}" type="sibTrans" cxnId="{4935F299-098E-1240-AA79-24E472FB659F}">
      <dgm:prSet/>
      <dgm:spPr/>
      <dgm:t>
        <a:bodyPr/>
        <a:lstStyle/>
        <a:p>
          <a:endParaRPr lang="pl-PL"/>
        </a:p>
      </dgm:t>
    </dgm:pt>
    <dgm:pt modelId="{4529E5A7-23F0-1947-B804-CD9DB43F2E2D}">
      <dgm:prSet/>
      <dgm:spPr/>
      <dgm:t>
        <a:bodyPr/>
        <a:lstStyle/>
        <a:p>
          <a:r>
            <a:rPr lang="pl-PL" dirty="0"/>
            <a:t>Prawa gatunku twórczości</a:t>
          </a:r>
        </a:p>
      </dgm:t>
    </dgm:pt>
    <dgm:pt modelId="{16103418-12E4-2640-9764-7872684B7E3D}" type="parTrans" cxnId="{74D50ECA-36B2-B44E-BA27-54DF60F2910F}">
      <dgm:prSet/>
      <dgm:spPr/>
      <dgm:t>
        <a:bodyPr/>
        <a:lstStyle/>
        <a:p>
          <a:endParaRPr lang="pl-PL"/>
        </a:p>
      </dgm:t>
    </dgm:pt>
    <dgm:pt modelId="{71426A02-B91F-E747-81C4-99F4BD62FA01}" type="sibTrans" cxnId="{74D50ECA-36B2-B44E-BA27-54DF60F2910F}">
      <dgm:prSet/>
      <dgm:spPr/>
      <dgm:t>
        <a:bodyPr/>
        <a:lstStyle/>
        <a:p>
          <a:endParaRPr lang="pl-PL"/>
        </a:p>
      </dgm:t>
    </dgm:pt>
    <dgm:pt modelId="{149AFA63-BF5C-CE4A-A57D-82A12C1BA860}">
      <dgm:prSet/>
      <dgm:spPr/>
      <dgm:t>
        <a:bodyPr/>
        <a:lstStyle/>
        <a:p>
          <a:r>
            <a:rPr lang="pl-PL" dirty="0"/>
            <a:t>np. parodia, kolaż fotografii, wykorzystanie fragmentów utworu w reklamie, </a:t>
          </a:r>
          <a:r>
            <a:rPr lang="pl-PL" dirty="0" err="1"/>
            <a:t>sampling</a:t>
          </a:r>
          <a:endParaRPr lang="pl-PL" dirty="0"/>
        </a:p>
      </dgm:t>
    </dgm:pt>
    <dgm:pt modelId="{04785272-D36F-314C-A05B-D79F326DC1B6}" type="parTrans" cxnId="{30C1A1E9-05E3-4C44-BDCD-84F954728162}">
      <dgm:prSet/>
      <dgm:spPr/>
      <dgm:t>
        <a:bodyPr/>
        <a:lstStyle/>
        <a:p>
          <a:endParaRPr lang="pl-PL"/>
        </a:p>
      </dgm:t>
    </dgm:pt>
    <dgm:pt modelId="{09A91B16-6C00-8C44-8387-11F2FF84084B}" type="sibTrans" cxnId="{30C1A1E9-05E3-4C44-BDCD-84F954728162}">
      <dgm:prSet/>
      <dgm:spPr/>
      <dgm:t>
        <a:bodyPr/>
        <a:lstStyle/>
        <a:p>
          <a:endParaRPr lang="pl-PL"/>
        </a:p>
      </dgm:t>
    </dgm:pt>
    <dgm:pt modelId="{63E24975-0663-5040-92AE-437C59108550}">
      <dgm:prSet phldrT="[Tekst]"/>
      <dgm:spPr/>
      <dgm:t>
        <a:bodyPr/>
        <a:lstStyle/>
        <a:p>
          <a:r>
            <a:rPr lang="pl-PL" b="0" i="0" u="none" dirty="0"/>
            <a:t>Powoływanie się na autorytety w danej dziedzinie.</a:t>
          </a:r>
          <a:endParaRPr lang="pl-PL" dirty="0"/>
        </a:p>
      </dgm:t>
    </dgm:pt>
    <dgm:pt modelId="{B0CEDBF2-06FE-694C-BE28-356E81124807}" type="parTrans" cxnId="{21F3B156-9BFB-7B42-94E3-B05C25BE45E5}">
      <dgm:prSet/>
      <dgm:spPr/>
      <dgm:t>
        <a:bodyPr/>
        <a:lstStyle/>
        <a:p>
          <a:endParaRPr lang="pl-PL"/>
        </a:p>
      </dgm:t>
    </dgm:pt>
    <dgm:pt modelId="{FEA44E1F-4BDE-4247-98B5-FA1DED6EBF3B}" type="sibTrans" cxnId="{21F3B156-9BFB-7B42-94E3-B05C25BE45E5}">
      <dgm:prSet/>
      <dgm:spPr/>
      <dgm:t>
        <a:bodyPr/>
        <a:lstStyle/>
        <a:p>
          <a:endParaRPr lang="pl-PL"/>
        </a:p>
      </dgm:t>
    </dgm:pt>
    <dgm:pt modelId="{359C2260-6031-2A4F-A276-E12305C38BAB}" type="pres">
      <dgm:prSet presAssocID="{83D1B2DB-0775-0441-AE1A-D1087EACA632}" presName="linear" presStyleCnt="0">
        <dgm:presLayoutVars>
          <dgm:animLvl val="lvl"/>
          <dgm:resizeHandles val="exact"/>
        </dgm:presLayoutVars>
      </dgm:prSet>
      <dgm:spPr/>
    </dgm:pt>
    <dgm:pt modelId="{84B2AAAC-7086-054C-A2DB-89FAB5B85F14}" type="pres">
      <dgm:prSet presAssocID="{6A1E4C00-1ED5-AD47-A604-EA32C53F8D67}" presName="parentText" presStyleLbl="node1" presStyleIdx="0" presStyleCnt="5">
        <dgm:presLayoutVars>
          <dgm:chMax val="0"/>
          <dgm:bulletEnabled val="1"/>
        </dgm:presLayoutVars>
      </dgm:prSet>
      <dgm:spPr/>
    </dgm:pt>
    <dgm:pt modelId="{D2E303B5-9FC6-F841-97D3-B1372A95D440}" type="pres">
      <dgm:prSet presAssocID="{6A1E4C00-1ED5-AD47-A604-EA32C53F8D67}" presName="childText" presStyleLbl="revTx" presStyleIdx="0" presStyleCnt="5">
        <dgm:presLayoutVars>
          <dgm:bulletEnabled val="1"/>
        </dgm:presLayoutVars>
      </dgm:prSet>
      <dgm:spPr/>
    </dgm:pt>
    <dgm:pt modelId="{11F6B774-99F3-3049-9A67-D52B88BBA213}" type="pres">
      <dgm:prSet presAssocID="{FAF6F698-0369-884B-A9D1-607613812976}" presName="parentText" presStyleLbl="node1" presStyleIdx="1" presStyleCnt="5">
        <dgm:presLayoutVars>
          <dgm:chMax val="0"/>
          <dgm:bulletEnabled val="1"/>
        </dgm:presLayoutVars>
      </dgm:prSet>
      <dgm:spPr/>
    </dgm:pt>
    <dgm:pt modelId="{A76D8337-0C04-B742-801C-A12762E61324}" type="pres">
      <dgm:prSet presAssocID="{FAF6F698-0369-884B-A9D1-607613812976}" presName="childText" presStyleLbl="revTx" presStyleIdx="1" presStyleCnt="5">
        <dgm:presLayoutVars>
          <dgm:bulletEnabled val="1"/>
        </dgm:presLayoutVars>
      </dgm:prSet>
      <dgm:spPr/>
    </dgm:pt>
    <dgm:pt modelId="{871A8B8E-CFC1-4C44-9D4E-93B0B893EE1B}" type="pres">
      <dgm:prSet presAssocID="{18A45D1F-E4C1-294E-89C1-66163F1FD269}" presName="parentText" presStyleLbl="node1" presStyleIdx="2" presStyleCnt="5">
        <dgm:presLayoutVars>
          <dgm:chMax val="0"/>
          <dgm:bulletEnabled val="1"/>
        </dgm:presLayoutVars>
      </dgm:prSet>
      <dgm:spPr/>
    </dgm:pt>
    <dgm:pt modelId="{191E0494-ED61-1046-AEF1-9E7219982896}" type="pres">
      <dgm:prSet presAssocID="{18A45D1F-E4C1-294E-89C1-66163F1FD269}" presName="childText" presStyleLbl="revTx" presStyleIdx="2" presStyleCnt="5">
        <dgm:presLayoutVars>
          <dgm:bulletEnabled val="1"/>
        </dgm:presLayoutVars>
      </dgm:prSet>
      <dgm:spPr/>
    </dgm:pt>
    <dgm:pt modelId="{379A760A-8A87-0F4B-880F-5DF1F44E1F8A}" type="pres">
      <dgm:prSet presAssocID="{EB0E2CBC-2E84-4147-A95E-EDE3E0A3BFFC}" presName="parentText" presStyleLbl="node1" presStyleIdx="3" presStyleCnt="5" custLinFactNeighborX="0" custLinFactNeighborY="6635">
        <dgm:presLayoutVars>
          <dgm:chMax val="0"/>
          <dgm:bulletEnabled val="1"/>
        </dgm:presLayoutVars>
      </dgm:prSet>
      <dgm:spPr/>
    </dgm:pt>
    <dgm:pt modelId="{A85C187F-3A46-8842-8A76-E4932FC50166}" type="pres">
      <dgm:prSet presAssocID="{EB0E2CBC-2E84-4147-A95E-EDE3E0A3BFFC}" presName="childText" presStyleLbl="revTx" presStyleIdx="3" presStyleCnt="5">
        <dgm:presLayoutVars>
          <dgm:bulletEnabled val="1"/>
        </dgm:presLayoutVars>
      </dgm:prSet>
      <dgm:spPr/>
    </dgm:pt>
    <dgm:pt modelId="{B4C438C0-9ED7-0F4C-AEA7-4B653A1697A7}" type="pres">
      <dgm:prSet presAssocID="{4529E5A7-23F0-1947-B804-CD9DB43F2E2D}" presName="parentText" presStyleLbl="node1" presStyleIdx="4" presStyleCnt="5">
        <dgm:presLayoutVars>
          <dgm:chMax val="0"/>
          <dgm:bulletEnabled val="1"/>
        </dgm:presLayoutVars>
      </dgm:prSet>
      <dgm:spPr/>
    </dgm:pt>
    <dgm:pt modelId="{17B1F752-CE42-F046-8AA1-A9031DECB8C9}" type="pres">
      <dgm:prSet presAssocID="{4529E5A7-23F0-1947-B804-CD9DB43F2E2D}" presName="childText" presStyleLbl="revTx" presStyleIdx="4" presStyleCnt="5">
        <dgm:presLayoutVars>
          <dgm:bulletEnabled val="1"/>
        </dgm:presLayoutVars>
      </dgm:prSet>
      <dgm:spPr/>
    </dgm:pt>
  </dgm:ptLst>
  <dgm:cxnLst>
    <dgm:cxn modelId="{73E9050F-5973-484D-BE5D-E157A8F365BC}" type="presOf" srcId="{FAF6F698-0369-884B-A9D1-607613812976}" destId="{11F6B774-99F3-3049-9A67-D52B88BBA213}" srcOrd="0" destOrd="0" presId="urn:microsoft.com/office/officeart/2005/8/layout/vList2"/>
    <dgm:cxn modelId="{9074CF1C-C121-AF40-B5BC-79F3ED9C8FB7}" type="presOf" srcId="{18A45D1F-E4C1-294E-89C1-66163F1FD269}" destId="{871A8B8E-CFC1-4C44-9D4E-93B0B893EE1B}" srcOrd="0" destOrd="0" presId="urn:microsoft.com/office/officeart/2005/8/layout/vList2"/>
    <dgm:cxn modelId="{5A7E8F21-741C-024A-A6B4-863499060A47}" srcId="{83D1B2DB-0775-0441-AE1A-D1087EACA632}" destId="{EB0E2CBC-2E84-4147-A95E-EDE3E0A3BFFC}" srcOrd="3" destOrd="0" parTransId="{52785330-1952-9847-AEF5-0864ABC0C03D}" sibTransId="{79CAA52C-37E1-D84A-8096-E745BED6822E}"/>
    <dgm:cxn modelId="{61F97423-75D0-FC48-96EC-19D36BC7128E}" srcId="{83D1B2DB-0775-0441-AE1A-D1087EACA632}" destId="{FAF6F698-0369-884B-A9D1-607613812976}" srcOrd="1" destOrd="0" parTransId="{41F8030B-BF93-5540-B1DD-BDF42CE2DA1B}" sibTransId="{766CB483-98AA-9646-A361-CF93F32D8AD0}"/>
    <dgm:cxn modelId="{5D56163F-3042-1E40-9B4F-49A5835BAD4D}" type="presOf" srcId="{63E24975-0663-5040-92AE-437C59108550}" destId="{D2E303B5-9FC6-F841-97D3-B1372A95D440}" srcOrd="0" destOrd="1" presId="urn:microsoft.com/office/officeart/2005/8/layout/vList2"/>
    <dgm:cxn modelId="{6297134C-D163-B74C-99F7-A01EED68598D}" srcId="{6A1E4C00-1ED5-AD47-A604-EA32C53F8D67}" destId="{A7571A5E-3ED8-E241-9571-122DE19478B0}" srcOrd="0" destOrd="0" parTransId="{1EA7E1D3-728D-BE4F-BF62-4248D9744EC5}" sibTransId="{23B09E63-29F0-5D4B-A45D-4DE88C0EBC68}"/>
    <dgm:cxn modelId="{55F24B4E-06E4-7E49-A801-F9C738EDA58F}" type="presOf" srcId="{83D1B2DB-0775-0441-AE1A-D1087EACA632}" destId="{359C2260-6031-2A4F-A276-E12305C38BAB}" srcOrd="0" destOrd="0" presId="urn:microsoft.com/office/officeart/2005/8/layout/vList2"/>
    <dgm:cxn modelId="{230EDB50-1D76-CC47-B7B3-3A51D79CCACB}" type="presOf" srcId="{EB0E2CBC-2E84-4147-A95E-EDE3E0A3BFFC}" destId="{379A760A-8A87-0F4B-880F-5DF1F44E1F8A}" srcOrd="0" destOrd="0" presId="urn:microsoft.com/office/officeart/2005/8/layout/vList2"/>
    <dgm:cxn modelId="{21F3B156-9BFB-7B42-94E3-B05C25BE45E5}" srcId="{6A1E4C00-1ED5-AD47-A604-EA32C53F8D67}" destId="{63E24975-0663-5040-92AE-437C59108550}" srcOrd="1" destOrd="0" parTransId="{B0CEDBF2-06FE-694C-BE28-356E81124807}" sibTransId="{FEA44E1F-4BDE-4247-98B5-FA1DED6EBF3B}"/>
    <dgm:cxn modelId="{10628867-3B94-3A4D-85A1-C2DDAF4DB065}" srcId="{18A45D1F-E4C1-294E-89C1-66163F1FD269}" destId="{F02B3414-3CC1-8F4A-A4A9-5FDC2E3DB160}" srcOrd="0" destOrd="0" parTransId="{02E7D6BA-D549-9B46-9F83-36EB33BE19A8}" sibTransId="{C9A0FBB7-5C4C-5B44-A313-F99089051C39}"/>
    <dgm:cxn modelId="{6F63656F-EF0E-0645-B246-F350833E9894}" type="presOf" srcId="{03CD4B59-285C-7E43-B942-61662E76CD70}" destId="{A76D8337-0C04-B742-801C-A12762E61324}" srcOrd="0" destOrd="0" presId="urn:microsoft.com/office/officeart/2005/8/layout/vList2"/>
    <dgm:cxn modelId="{B1271F81-BF2D-7643-917F-5A0729BB0686}" srcId="{FAF6F698-0369-884B-A9D1-607613812976}" destId="{03CD4B59-285C-7E43-B942-61662E76CD70}" srcOrd="0" destOrd="0" parTransId="{9E6C226D-7208-E048-AEAE-58412EDA9C1D}" sibTransId="{BAB49FB7-FD44-AE4F-BC74-A984831E6731}"/>
    <dgm:cxn modelId="{92A22093-1176-CA40-98BE-4865E9E18CDC}" type="presOf" srcId="{4529E5A7-23F0-1947-B804-CD9DB43F2E2D}" destId="{B4C438C0-9ED7-0F4C-AEA7-4B653A1697A7}" srcOrd="0" destOrd="0" presId="urn:microsoft.com/office/officeart/2005/8/layout/vList2"/>
    <dgm:cxn modelId="{E857AF95-7C09-FF4E-A3F6-F5F2591A8092}" type="presOf" srcId="{149AFA63-BF5C-CE4A-A57D-82A12C1BA860}" destId="{17B1F752-CE42-F046-8AA1-A9031DECB8C9}" srcOrd="0" destOrd="0" presId="urn:microsoft.com/office/officeart/2005/8/layout/vList2"/>
    <dgm:cxn modelId="{4935F299-098E-1240-AA79-24E472FB659F}" srcId="{EB0E2CBC-2E84-4147-A95E-EDE3E0A3BFFC}" destId="{6633D091-0AA7-554F-B23A-DFAA6A59BC75}" srcOrd="0" destOrd="0" parTransId="{CDD5748C-9EE2-5345-9209-C743C1869E9B}" sibTransId="{BA523B0D-2683-3F43-8801-E41A629609ED}"/>
    <dgm:cxn modelId="{D77AE4AA-1291-0246-9666-C1C455CF3F00}" type="presOf" srcId="{6633D091-0AA7-554F-B23A-DFAA6A59BC75}" destId="{A85C187F-3A46-8842-8A76-E4932FC50166}" srcOrd="0" destOrd="0" presId="urn:microsoft.com/office/officeart/2005/8/layout/vList2"/>
    <dgm:cxn modelId="{429AD1B4-C648-0B44-82CD-0BDC88CAF86E}" type="presOf" srcId="{6A1E4C00-1ED5-AD47-A604-EA32C53F8D67}" destId="{84B2AAAC-7086-054C-A2DB-89FAB5B85F14}" srcOrd="0" destOrd="0" presId="urn:microsoft.com/office/officeart/2005/8/layout/vList2"/>
    <dgm:cxn modelId="{4D474CB8-583A-564B-9621-3A28F5A8CCCB}" srcId="{83D1B2DB-0775-0441-AE1A-D1087EACA632}" destId="{6A1E4C00-1ED5-AD47-A604-EA32C53F8D67}" srcOrd="0" destOrd="0" parTransId="{4B22DD28-CFDC-5E4B-BB3D-51E74EBC8508}" sibTransId="{3FAE1A73-5015-5C49-8B12-4D40D9F551D7}"/>
    <dgm:cxn modelId="{94D972BC-A1E4-1743-9419-5AB21C60D575}" type="presOf" srcId="{F02B3414-3CC1-8F4A-A4A9-5FDC2E3DB160}" destId="{191E0494-ED61-1046-AEF1-9E7219982896}" srcOrd="0" destOrd="0" presId="urn:microsoft.com/office/officeart/2005/8/layout/vList2"/>
    <dgm:cxn modelId="{74D50ECA-36B2-B44E-BA27-54DF60F2910F}" srcId="{83D1B2DB-0775-0441-AE1A-D1087EACA632}" destId="{4529E5A7-23F0-1947-B804-CD9DB43F2E2D}" srcOrd="4" destOrd="0" parTransId="{16103418-12E4-2640-9764-7872684B7E3D}" sibTransId="{71426A02-B91F-E747-81C4-99F4BD62FA01}"/>
    <dgm:cxn modelId="{0B230FDC-AAC8-6E4A-A4FF-4A5B9839451B}" type="presOf" srcId="{A7571A5E-3ED8-E241-9571-122DE19478B0}" destId="{D2E303B5-9FC6-F841-97D3-B1372A95D440}" srcOrd="0" destOrd="0" presId="urn:microsoft.com/office/officeart/2005/8/layout/vList2"/>
    <dgm:cxn modelId="{30C1A1E9-05E3-4C44-BDCD-84F954728162}" srcId="{4529E5A7-23F0-1947-B804-CD9DB43F2E2D}" destId="{149AFA63-BF5C-CE4A-A57D-82A12C1BA860}" srcOrd="0" destOrd="0" parTransId="{04785272-D36F-314C-A05B-D79F326DC1B6}" sibTransId="{09A91B16-6C00-8C44-8387-11F2FF84084B}"/>
    <dgm:cxn modelId="{6D432CF3-AE8A-D94C-8D21-682C7E03E39A}" srcId="{83D1B2DB-0775-0441-AE1A-D1087EACA632}" destId="{18A45D1F-E4C1-294E-89C1-66163F1FD269}" srcOrd="2" destOrd="0" parTransId="{11AA4E77-9873-0E44-99CC-275213D6E5BA}" sibTransId="{285FCA61-561E-CF4D-9602-98386EB4DB31}"/>
    <dgm:cxn modelId="{E1AA8AFE-00C6-3B43-B13A-8868A47C07FA}" type="presParOf" srcId="{359C2260-6031-2A4F-A276-E12305C38BAB}" destId="{84B2AAAC-7086-054C-A2DB-89FAB5B85F14}" srcOrd="0" destOrd="0" presId="urn:microsoft.com/office/officeart/2005/8/layout/vList2"/>
    <dgm:cxn modelId="{517D6C68-C598-3F44-AEB0-CA2291739F11}" type="presParOf" srcId="{359C2260-6031-2A4F-A276-E12305C38BAB}" destId="{D2E303B5-9FC6-F841-97D3-B1372A95D440}" srcOrd="1" destOrd="0" presId="urn:microsoft.com/office/officeart/2005/8/layout/vList2"/>
    <dgm:cxn modelId="{59E6C052-5528-8646-BB40-D4B22C97EC41}" type="presParOf" srcId="{359C2260-6031-2A4F-A276-E12305C38BAB}" destId="{11F6B774-99F3-3049-9A67-D52B88BBA213}" srcOrd="2" destOrd="0" presId="urn:microsoft.com/office/officeart/2005/8/layout/vList2"/>
    <dgm:cxn modelId="{5039246C-D244-E547-AD23-8751F2A5EE4E}" type="presParOf" srcId="{359C2260-6031-2A4F-A276-E12305C38BAB}" destId="{A76D8337-0C04-B742-801C-A12762E61324}" srcOrd="3" destOrd="0" presId="urn:microsoft.com/office/officeart/2005/8/layout/vList2"/>
    <dgm:cxn modelId="{8B1BAD70-8635-8744-B2B2-2048B0A794A4}" type="presParOf" srcId="{359C2260-6031-2A4F-A276-E12305C38BAB}" destId="{871A8B8E-CFC1-4C44-9D4E-93B0B893EE1B}" srcOrd="4" destOrd="0" presId="urn:microsoft.com/office/officeart/2005/8/layout/vList2"/>
    <dgm:cxn modelId="{FF2DED3E-2DFC-B548-ABFD-430AE14BD889}" type="presParOf" srcId="{359C2260-6031-2A4F-A276-E12305C38BAB}" destId="{191E0494-ED61-1046-AEF1-9E7219982896}" srcOrd="5" destOrd="0" presId="urn:microsoft.com/office/officeart/2005/8/layout/vList2"/>
    <dgm:cxn modelId="{A247B8F6-69EF-5D43-9FB6-E13E9236FC18}" type="presParOf" srcId="{359C2260-6031-2A4F-A276-E12305C38BAB}" destId="{379A760A-8A87-0F4B-880F-5DF1F44E1F8A}" srcOrd="6" destOrd="0" presId="urn:microsoft.com/office/officeart/2005/8/layout/vList2"/>
    <dgm:cxn modelId="{F7C86AEA-6CC2-FA41-A22D-371B6E91B3CD}" type="presParOf" srcId="{359C2260-6031-2A4F-A276-E12305C38BAB}" destId="{A85C187F-3A46-8842-8A76-E4932FC50166}" srcOrd="7" destOrd="0" presId="urn:microsoft.com/office/officeart/2005/8/layout/vList2"/>
    <dgm:cxn modelId="{DF362E6B-02D5-0A47-A12E-A2235088CAF7}" type="presParOf" srcId="{359C2260-6031-2A4F-A276-E12305C38BAB}" destId="{B4C438C0-9ED7-0F4C-AEA7-4B653A1697A7}" srcOrd="8" destOrd="0" presId="urn:microsoft.com/office/officeart/2005/8/layout/vList2"/>
    <dgm:cxn modelId="{7A0D6E2C-99E3-5344-8F11-ACA5FCC68447}" type="presParOf" srcId="{359C2260-6031-2A4F-A276-E12305C38BAB}" destId="{17B1F752-CE42-F046-8AA1-A9031DECB8C9}"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EA271-9E58-6040-AE7D-DE20B84FD5BA}">
      <dsp:nvSpPr>
        <dsp:cNvPr id="0" name=""/>
        <dsp:cNvSpPr/>
      </dsp:nvSpPr>
      <dsp:spPr>
        <a:xfrm>
          <a:off x="0" y="0"/>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7EF5AF-AC33-6749-BC11-9BD48508384C}">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pl-PL" sz="3800" kern="1200" dirty="0"/>
            <a:t>Autorskie prawa osobiste i majątkowe,</a:t>
          </a:r>
          <a:endParaRPr lang="en-US" sz="3800" kern="1200" dirty="0"/>
        </a:p>
      </dsp:txBody>
      <dsp:txXfrm>
        <a:off x="0" y="0"/>
        <a:ext cx="6291714" cy="1382683"/>
      </dsp:txXfrm>
    </dsp:sp>
    <dsp:sp modelId="{B6332EC0-2500-EF4E-A0F6-8455ACF455D4}">
      <dsp:nvSpPr>
        <dsp:cNvPr id="0" name=""/>
        <dsp:cNvSpPr/>
      </dsp:nvSpPr>
      <dsp:spPr>
        <a:xfrm>
          <a:off x="0" y="1382683"/>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A2239D-2EDC-C54D-ACDB-6271DE1C60D3}">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pl-PL" sz="3800" kern="1200"/>
            <a:t>Umowy prawa autorskiego,</a:t>
          </a:r>
          <a:endParaRPr lang="en-US" sz="3800" kern="1200"/>
        </a:p>
      </dsp:txBody>
      <dsp:txXfrm>
        <a:off x="0" y="1382683"/>
        <a:ext cx="6291714" cy="1382683"/>
      </dsp:txXfrm>
    </dsp:sp>
    <dsp:sp modelId="{2053169D-130B-DA42-B232-F574043F133F}">
      <dsp:nvSpPr>
        <dsp:cNvPr id="0" name=""/>
        <dsp:cNvSpPr/>
      </dsp:nvSpPr>
      <dsp:spPr>
        <a:xfrm>
          <a:off x="0" y="2765367"/>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3669F2-9CA1-BF49-998F-C40FDC82BA7F}">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pl-PL" sz="3800" kern="1200" dirty="0"/>
            <a:t>Dozwolony użytek prywatny i publiczny </a:t>
          </a:r>
          <a:endParaRPr lang="en-US" sz="3800" kern="1200" dirty="0"/>
        </a:p>
      </dsp:txBody>
      <dsp:txXfrm>
        <a:off x="0" y="2765367"/>
        <a:ext cx="6291714" cy="1382683"/>
      </dsp:txXfrm>
    </dsp:sp>
    <dsp:sp modelId="{ACB656D9-C87C-B74D-A20B-586622C403E3}">
      <dsp:nvSpPr>
        <dsp:cNvPr id="0" name=""/>
        <dsp:cNvSpPr/>
      </dsp:nvSpPr>
      <dsp:spPr>
        <a:xfrm>
          <a:off x="0" y="4148051"/>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9897D-FC9D-9C43-B818-FF9CEC4A6646}">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err="1"/>
            <a:t>Prawa</a:t>
          </a:r>
          <a:r>
            <a:rPr lang="en-US" sz="3800" kern="1200" dirty="0"/>
            <a:t> </a:t>
          </a:r>
          <a:r>
            <a:rPr lang="en-US" sz="3800" kern="1200" dirty="0" err="1"/>
            <a:t>pokrewne</a:t>
          </a:r>
          <a:endParaRPr lang="en-US" sz="3800" kern="1200" dirty="0"/>
        </a:p>
      </dsp:txBody>
      <dsp:txXfrm>
        <a:off x="0" y="4148051"/>
        <a:ext cx="6291714" cy="13826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FF249-9B1B-DD4D-AC1D-881C5C7A117E}">
      <dsp:nvSpPr>
        <dsp:cNvPr id="0" name=""/>
        <dsp:cNvSpPr/>
      </dsp:nvSpPr>
      <dsp:spPr>
        <a:xfrm rot="5400000">
          <a:off x="6275372" y="-3609124"/>
          <a:ext cx="1310907" cy="8531270"/>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l-PL" sz="1400" kern="1200" dirty="0"/>
            <a:t>{Inicjał imienia] [Nazwisko]</a:t>
          </a:r>
          <a:r>
            <a:rPr lang="pl-PL" sz="1400" kern="1200" dirty="0">
              <a:highlight>
                <a:srgbClr val="FFFF00"/>
              </a:highlight>
            </a:rPr>
            <a:t>,</a:t>
          </a:r>
          <a:r>
            <a:rPr lang="pl-PL" sz="1400" kern="1200" dirty="0"/>
            <a:t> [</a:t>
          </a:r>
          <a:r>
            <a:rPr lang="pl-PL" sz="1400" i="1" kern="1200" dirty="0"/>
            <a:t>Pełny tytuł]</a:t>
          </a:r>
          <a:r>
            <a:rPr lang="pl-PL" sz="1400" i="1" kern="1200" dirty="0">
              <a:highlight>
                <a:srgbClr val="FFFF00"/>
              </a:highlight>
            </a:rPr>
            <a:t>,</a:t>
          </a:r>
          <a:r>
            <a:rPr lang="pl-PL" sz="1400" i="1" kern="1200" dirty="0"/>
            <a:t> </a:t>
          </a:r>
          <a:r>
            <a:rPr lang="pl-PL" sz="1400" i="0" kern="1200" dirty="0"/>
            <a:t>[opcjonalnie Wydawnictwo]</a:t>
          </a:r>
          <a:r>
            <a:rPr lang="pl-PL" sz="1400" i="0" kern="1200" dirty="0">
              <a:highlight>
                <a:srgbClr val="FFFF00"/>
              </a:highlight>
            </a:rPr>
            <a:t>,</a:t>
          </a:r>
          <a:r>
            <a:rPr lang="pl-PL" sz="1400" i="0" kern="1200" dirty="0"/>
            <a:t> [Miejsce i rok wydania]</a:t>
          </a:r>
          <a:r>
            <a:rPr lang="pl-PL" sz="1400" i="0" kern="1200" dirty="0">
              <a:highlight>
                <a:srgbClr val="FFFF00"/>
              </a:highlight>
            </a:rPr>
            <a:t>,</a:t>
          </a:r>
          <a:r>
            <a:rPr lang="pl-PL" sz="1400" i="0" kern="1200" dirty="0"/>
            <a:t> </a:t>
          </a:r>
          <a:r>
            <a:rPr lang="pl-PL" sz="1400" i="0" kern="1200" dirty="0">
              <a:highlight>
                <a:srgbClr val="FFFF00"/>
              </a:highlight>
            </a:rPr>
            <a:t>s. </a:t>
          </a:r>
          <a:r>
            <a:rPr lang="pl-PL" sz="1400" i="0" kern="1200" dirty="0"/>
            <a:t>[numer strony]</a:t>
          </a:r>
          <a:r>
            <a:rPr lang="pl-PL" sz="1400" i="0" kern="1200" dirty="0">
              <a:highlight>
                <a:srgbClr val="FFFF00"/>
              </a:highlight>
            </a:rPr>
            <a:t>.</a:t>
          </a:r>
          <a:endParaRPr lang="pl-PL" sz="1400" i="1" kern="1200" dirty="0">
            <a:highlight>
              <a:srgbClr val="FFFF00"/>
            </a:highlight>
          </a:endParaRPr>
        </a:p>
        <a:p>
          <a:pPr marL="114300" lvl="1" indent="-114300" algn="l" defTabSz="622300">
            <a:lnSpc>
              <a:spcPct val="90000"/>
            </a:lnSpc>
            <a:spcBef>
              <a:spcPct val="0"/>
            </a:spcBef>
            <a:spcAft>
              <a:spcPct val="15000"/>
            </a:spcAft>
            <a:buChar char="•"/>
          </a:pPr>
          <a:r>
            <a:rPr lang="pl-PL" sz="1400" u="sng" kern="1200" dirty="0"/>
            <a:t>Przykład:</a:t>
          </a:r>
          <a:r>
            <a:rPr lang="pl-PL" sz="1400" u="none" kern="1200" dirty="0"/>
            <a:t> </a:t>
          </a:r>
          <a:r>
            <a:rPr lang="pl-PL" sz="1400" kern="1200" dirty="0"/>
            <a:t>Z. Stefański, R. Prawdzik, </a:t>
          </a:r>
          <a:r>
            <a:rPr lang="pl-PL" sz="1400" i="1" kern="1200" dirty="0"/>
            <a:t>Stosunki polsko-indyjskie 1947-1956, </a:t>
          </a:r>
          <a:r>
            <a:rPr lang="pl-PL" sz="1400" i="0" kern="1200" dirty="0"/>
            <a:t>Łódź 2001, s. 234.</a:t>
          </a:r>
          <a:endParaRPr lang="pl-PL" sz="1400" kern="1200" dirty="0"/>
        </a:p>
      </dsp:txBody>
      <dsp:txXfrm rot="-5400000">
        <a:off x="2665191" y="65050"/>
        <a:ext cx="8467277" cy="1182921"/>
      </dsp:txXfrm>
    </dsp:sp>
    <dsp:sp modelId="{076FB984-F9B8-5542-A5DA-B00D54B94644}">
      <dsp:nvSpPr>
        <dsp:cNvPr id="0" name=""/>
        <dsp:cNvSpPr/>
      </dsp:nvSpPr>
      <dsp:spPr>
        <a:xfrm>
          <a:off x="0" y="187888"/>
          <a:ext cx="2664555" cy="91108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l-PL" sz="2000" kern="1200" dirty="0"/>
            <a:t>Praca samoistna</a:t>
          </a:r>
        </a:p>
      </dsp:txBody>
      <dsp:txXfrm>
        <a:off x="44475" y="232363"/>
        <a:ext cx="2575605" cy="822131"/>
      </dsp:txXfrm>
    </dsp:sp>
    <dsp:sp modelId="{5EC844AC-4AC7-844B-B168-E53ABD8E52BD}">
      <dsp:nvSpPr>
        <dsp:cNvPr id="0" name=""/>
        <dsp:cNvSpPr/>
      </dsp:nvSpPr>
      <dsp:spPr>
        <a:xfrm rot="5400000">
          <a:off x="6383593" y="-2455361"/>
          <a:ext cx="1001396" cy="872450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l-PL" sz="1400" kern="1200" dirty="0"/>
            <a:t>{Inicjał imienia] [Nazwisko]</a:t>
          </a:r>
          <a:r>
            <a:rPr lang="pl-PL" sz="1400" kern="1200" dirty="0">
              <a:highlight>
                <a:srgbClr val="FFFF00"/>
              </a:highlight>
            </a:rPr>
            <a:t>,</a:t>
          </a:r>
          <a:r>
            <a:rPr lang="pl-PL" sz="1400" kern="1200" dirty="0"/>
            <a:t> [</a:t>
          </a:r>
          <a:r>
            <a:rPr lang="pl-PL" sz="1400" i="1" kern="1200" dirty="0"/>
            <a:t>Tytuł rozdziału]</a:t>
          </a:r>
          <a:r>
            <a:rPr lang="pl-PL" sz="1400" i="1" kern="1200" dirty="0">
              <a:highlight>
                <a:srgbClr val="FFFF00"/>
              </a:highlight>
            </a:rPr>
            <a:t>, </a:t>
          </a:r>
          <a:r>
            <a:rPr lang="pl-PL" sz="1400" i="0" kern="1200" dirty="0">
              <a:highlight>
                <a:srgbClr val="FFFF00"/>
              </a:highlight>
            </a:rPr>
            <a:t>w: </a:t>
          </a:r>
          <a:r>
            <a:rPr lang="pl-PL" sz="1400" i="0" kern="1200" dirty="0"/>
            <a:t>[</a:t>
          </a:r>
          <a:r>
            <a:rPr lang="pl-PL" sz="1400" kern="1200" dirty="0"/>
            <a:t>Inicjał imienia] [Nazwisko]</a:t>
          </a:r>
          <a:r>
            <a:rPr lang="pl-PL" sz="1400" kern="1200" dirty="0">
              <a:highlight>
                <a:srgbClr val="FFFF00"/>
              </a:highlight>
            </a:rPr>
            <a:t>,</a:t>
          </a:r>
          <a:r>
            <a:rPr lang="pl-PL" sz="1400" kern="1200" dirty="0"/>
            <a:t> [</a:t>
          </a:r>
          <a:r>
            <a:rPr lang="pl-PL" sz="1400" i="1" kern="1200" dirty="0"/>
            <a:t>Pełny tytuł]</a:t>
          </a:r>
          <a:r>
            <a:rPr lang="pl-PL" sz="1400" i="1" kern="1200" dirty="0">
              <a:highlight>
                <a:srgbClr val="FFFF00"/>
              </a:highlight>
            </a:rPr>
            <a:t>,</a:t>
          </a:r>
          <a:r>
            <a:rPr lang="pl-PL" sz="1400" i="1" kern="1200" dirty="0"/>
            <a:t> </a:t>
          </a:r>
          <a:r>
            <a:rPr lang="pl-PL" sz="1400" i="0" kern="1200" dirty="0"/>
            <a:t> [opcjonalnie Wydawnictwo]</a:t>
          </a:r>
          <a:r>
            <a:rPr lang="pl-PL" sz="1400" i="0" kern="1200" dirty="0">
              <a:highlight>
                <a:srgbClr val="FFFF00"/>
              </a:highlight>
            </a:rPr>
            <a:t>,</a:t>
          </a:r>
          <a:r>
            <a:rPr lang="pl-PL" sz="1400" i="0" kern="1200" dirty="0"/>
            <a:t> [Miejsce i rok wydania]</a:t>
          </a:r>
          <a:r>
            <a:rPr lang="pl-PL" sz="1400" i="0" kern="1200" dirty="0">
              <a:highlight>
                <a:srgbClr val="FFFF00"/>
              </a:highlight>
            </a:rPr>
            <a:t>, s. </a:t>
          </a:r>
          <a:r>
            <a:rPr lang="pl-PL" sz="1400" i="0" kern="1200" dirty="0"/>
            <a:t>[numer strony]</a:t>
          </a:r>
          <a:r>
            <a:rPr lang="pl-PL" sz="1400" i="0" kern="1200" dirty="0">
              <a:highlight>
                <a:srgbClr val="FFFF00"/>
              </a:highlight>
            </a:rPr>
            <a:t>.</a:t>
          </a:r>
          <a:endParaRPr lang="pl-PL" sz="1400" kern="1200" dirty="0">
            <a:highlight>
              <a:srgbClr val="FFFF00"/>
            </a:highlight>
          </a:endParaRPr>
        </a:p>
        <a:p>
          <a:pPr marL="114300" lvl="1" indent="-114300" algn="l" defTabSz="622300">
            <a:lnSpc>
              <a:spcPct val="90000"/>
            </a:lnSpc>
            <a:spcBef>
              <a:spcPct val="0"/>
            </a:spcBef>
            <a:spcAft>
              <a:spcPct val="15000"/>
            </a:spcAft>
            <a:buChar char="•"/>
          </a:pPr>
          <a:r>
            <a:rPr lang="pl-PL" sz="1400" u="sng" kern="1200" dirty="0"/>
            <a:t>Przykład: </a:t>
          </a:r>
          <a:r>
            <a:rPr lang="pl-PL" sz="1400" kern="1200" dirty="0"/>
            <a:t>R. </a:t>
          </a:r>
          <a:r>
            <a:rPr lang="pl-PL" sz="1400" kern="1200" dirty="0" err="1"/>
            <a:t>Zenderowski</a:t>
          </a:r>
          <a:r>
            <a:rPr lang="pl-PL" sz="1400" kern="1200" dirty="0"/>
            <a:t>, </a:t>
          </a:r>
          <a:r>
            <a:rPr lang="pl-PL" sz="1400" i="1" kern="1200" dirty="0"/>
            <a:t>Czym jest Europa? Kim są Europejczycy?, </a:t>
          </a:r>
          <a:r>
            <a:rPr lang="pl-PL" sz="1400" i="0" kern="1200" dirty="0"/>
            <a:t>w: S. Sowiński, R. </a:t>
          </a:r>
          <a:r>
            <a:rPr lang="pl-PL" sz="1400" i="0" kern="1200" dirty="0" err="1"/>
            <a:t>Zenderowski</a:t>
          </a:r>
          <a:r>
            <a:rPr lang="pl-PL" sz="1400" i="0" kern="1200" dirty="0"/>
            <a:t>, </a:t>
          </a:r>
          <a:r>
            <a:rPr lang="pl-PL" sz="1400" i="1" kern="1200" dirty="0"/>
            <a:t>Europa drogą Kościoła. Jan Paweł II o Europie i europejskości, </a:t>
          </a:r>
          <a:r>
            <a:rPr lang="pl-PL" sz="1400" i="0" kern="1200" dirty="0"/>
            <a:t>Wrocław-Warszawa-Kraków 2003, s. 15. </a:t>
          </a:r>
          <a:endParaRPr lang="pl-PL" sz="1400" kern="1200" dirty="0"/>
        </a:p>
      </dsp:txBody>
      <dsp:txXfrm rot="-5400000">
        <a:off x="2522038" y="1455078"/>
        <a:ext cx="8675623" cy="903628"/>
      </dsp:txXfrm>
    </dsp:sp>
    <dsp:sp modelId="{5DD7BADD-4875-D24A-903F-897DDC31E2E4}">
      <dsp:nvSpPr>
        <dsp:cNvPr id="0" name=""/>
        <dsp:cNvSpPr/>
      </dsp:nvSpPr>
      <dsp:spPr>
        <a:xfrm>
          <a:off x="636" y="1393721"/>
          <a:ext cx="2521401" cy="102634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l-PL" sz="2000" kern="1200" dirty="0"/>
            <a:t>Rozdział w pracy samoistnej</a:t>
          </a:r>
        </a:p>
      </dsp:txBody>
      <dsp:txXfrm>
        <a:off x="50738" y="1443823"/>
        <a:ext cx="2421197" cy="926137"/>
      </dsp:txXfrm>
    </dsp:sp>
    <dsp:sp modelId="{EF7BC9E3-CB9B-5F4E-B96F-EC2E4F3CF123}">
      <dsp:nvSpPr>
        <dsp:cNvPr id="0" name=""/>
        <dsp:cNvSpPr/>
      </dsp:nvSpPr>
      <dsp:spPr>
        <a:xfrm rot="5400000">
          <a:off x="6335854" y="-1257286"/>
          <a:ext cx="1148309" cy="866652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l-PL" sz="1400" kern="1200" dirty="0"/>
            <a:t>{Inicjał imienia] [Nazwisko]</a:t>
          </a:r>
          <a:r>
            <a:rPr lang="pl-PL" sz="1400" kern="1200" dirty="0">
              <a:highlight>
                <a:srgbClr val="FFFF00"/>
              </a:highlight>
            </a:rPr>
            <a:t>,</a:t>
          </a:r>
          <a:r>
            <a:rPr lang="pl-PL" sz="1400" kern="1200" dirty="0"/>
            <a:t> [</a:t>
          </a:r>
          <a:r>
            <a:rPr lang="pl-PL" sz="1400" i="1" kern="1200" dirty="0"/>
            <a:t>Tytuł artykułu]</a:t>
          </a:r>
          <a:r>
            <a:rPr lang="pl-PL" sz="1400" i="1" kern="1200" dirty="0">
              <a:highlight>
                <a:srgbClr val="FFFF00"/>
              </a:highlight>
            </a:rPr>
            <a:t>, </a:t>
          </a:r>
          <a:r>
            <a:rPr lang="pl-PL" sz="1400" i="0" kern="1200" dirty="0">
              <a:highlight>
                <a:srgbClr val="FFFF00"/>
              </a:highlight>
            </a:rPr>
            <a:t>w: </a:t>
          </a:r>
          <a:r>
            <a:rPr lang="pl-PL" sz="1400" i="0" kern="1200" dirty="0"/>
            <a:t>[</a:t>
          </a:r>
          <a:r>
            <a:rPr lang="pl-PL" sz="1400" kern="1200" dirty="0"/>
            <a:t>Inicjał imienia] [Nazwisko] </a:t>
          </a:r>
          <a:r>
            <a:rPr lang="pl-PL" sz="1400" kern="1200" dirty="0">
              <a:highlight>
                <a:srgbClr val="FFFF00"/>
              </a:highlight>
            </a:rPr>
            <a:t>(red.), </a:t>
          </a:r>
          <a:r>
            <a:rPr lang="pl-PL" sz="1400" kern="1200" dirty="0"/>
            <a:t>[</a:t>
          </a:r>
          <a:r>
            <a:rPr lang="pl-PL" sz="1400" i="1" kern="1200" dirty="0"/>
            <a:t>Pełny tytuł]</a:t>
          </a:r>
          <a:r>
            <a:rPr lang="pl-PL" sz="1400" i="1" kern="1200" dirty="0">
              <a:highlight>
                <a:srgbClr val="FFFF00"/>
              </a:highlight>
            </a:rPr>
            <a:t>, </a:t>
          </a:r>
          <a:r>
            <a:rPr lang="pl-PL" sz="1400" i="0" kern="1200" dirty="0"/>
            <a:t>[opcjonalnie Wydawnictwo]</a:t>
          </a:r>
          <a:r>
            <a:rPr lang="pl-PL" sz="1400" i="0" kern="1200" dirty="0">
              <a:highlight>
                <a:srgbClr val="FFFF00"/>
              </a:highlight>
            </a:rPr>
            <a:t>, </a:t>
          </a:r>
          <a:r>
            <a:rPr lang="pl-PL" sz="1400" i="0" kern="1200" dirty="0"/>
            <a:t>[Miejsce i rok wydania]</a:t>
          </a:r>
          <a:r>
            <a:rPr lang="pl-PL" sz="1400" i="0" kern="1200" dirty="0">
              <a:highlight>
                <a:srgbClr val="FFFF00"/>
              </a:highlight>
            </a:rPr>
            <a:t>, s. </a:t>
          </a:r>
          <a:r>
            <a:rPr lang="pl-PL" sz="1400" i="0" kern="1200" dirty="0"/>
            <a:t>[numer strony]</a:t>
          </a:r>
          <a:r>
            <a:rPr lang="pl-PL" sz="1400" i="0" kern="1200" dirty="0">
              <a:highlight>
                <a:srgbClr val="FFFF00"/>
              </a:highlight>
            </a:rPr>
            <a:t>.</a:t>
          </a:r>
          <a:endParaRPr lang="pl-PL" sz="1400" kern="1200" dirty="0">
            <a:highlight>
              <a:srgbClr val="FFFF00"/>
            </a:highlight>
          </a:endParaRPr>
        </a:p>
        <a:p>
          <a:pPr marL="114300" lvl="1" indent="-114300" algn="l" defTabSz="622300">
            <a:lnSpc>
              <a:spcPct val="90000"/>
            </a:lnSpc>
            <a:spcBef>
              <a:spcPct val="0"/>
            </a:spcBef>
            <a:spcAft>
              <a:spcPct val="15000"/>
            </a:spcAft>
            <a:buChar char="•"/>
          </a:pPr>
          <a:r>
            <a:rPr lang="pl-PL" sz="1400" u="sng" kern="1200" dirty="0"/>
            <a:t>Przykład: </a:t>
          </a:r>
          <a:r>
            <a:rPr lang="pl-PL" sz="1400" u="none" kern="1200" dirty="0"/>
            <a:t>J. Zieleniec, </a:t>
          </a:r>
          <a:r>
            <a:rPr lang="pl-PL" sz="1400" i="1" u="none" kern="1200" dirty="0"/>
            <a:t>My w Europie, </a:t>
          </a:r>
          <a:r>
            <a:rPr lang="pl-PL" sz="1400" i="0" u="none" kern="1200" dirty="0"/>
            <a:t>w: A. </a:t>
          </a:r>
          <a:r>
            <a:rPr lang="pl-PL" sz="1400" i="0" u="none" kern="1200" dirty="0" err="1"/>
            <a:t>Dylus</a:t>
          </a:r>
          <a:r>
            <a:rPr lang="pl-PL" sz="1400" i="0" u="none" kern="1200" dirty="0"/>
            <a:t> (red.), Europa. Drogi integracji, Warszawa 1999, 274-278.</a:t>
          </a:r>
          <a:endParaRPr lang="pl-PL" sz="1400" u="sng" kern="1200" dirty="0"/>
        </a:p>
      </dsp:txBody>
      <dsp:txXfrm rot="-5400000">
        <a:off x="2576748" y="2557876"/>
        <a:ext cx="8610466" cy="1036197"/>
      </dsp:txXfrm>
    </dsp:sp>
    <dsp:sp modelId="{E4E1304B-FE37-074F-B16F-4FCF735B38C8}">
      <dsp:nvSpPr>
        <dsp:cNvPr id="0" name=""/>
        <dsp:cNvSpPr/>
      </dsp:nvSpPr>
      <dsp:spPr>
        <a:xfrm>
          <a:off x="636" y="2613346"/>
          <a:ext cx="2576112" cy="92525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l-PL" sz="2000" kern="1200" dirty="0"/>
            <a:t>Artykuł w pracy zbiorowej</a:t>
          </a:r>
        </a:p>
      </dsp:txBody>
      <dsp:txXfrm>
        <a:off x="45803" y="2658513"/>
        <a:ext cx="2485778" cy="834923"/>
      </dsp:txXfrm>
    </dsp:sp>
    <dsp:sp modelId="{087B2F6B-743D-B446-99CA-D395E149798D}">
      <dsp:nvSpPr>
        <dsp:cNvPr id="0" name=""/>
        <dsp:cNvSpPr/>
      </dsp:nvSpPr>
      <dsp:spPr>
        <a:xfrm rot="5400000">
          <a:off x="6376974" y="38383"/>
          <a:ext cx="1177258" cy="8564265"/>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endParaRPr lang="pl-PL" sz="1400" kern="1200" dirty="0"/>
        </a:p>
        <a:p>
          <a:pPr marL="114300" lvl="1" indent="-114300" algn="l" defTabSz="622300">
            <a:lnSpc>
              <a:spcPct val="90000"/>
            </a:lnSpc>
            <a:spcBef>
              <a:spcPct val="0"/>
            </a:spcBef>
            <a:spcAft>
              <a:spcPct val="15000"/>
            </a:spcAft>
            <a:buChar char="•"/>
          </a:pPr>
          <a:r>
            <a:rPr lang="pl-PL" sz="1400" kern="1200" dirty="0"/>
            <a:t>{Inicjał imienia] [Nazwisko]</a:t>
          </a:r>
          <a:r>
            <a:rPr lang="pl-PL" sz="1400" kern="1200" dirty="0">
              <a:highlight>
                <a:srgbClr val="FFFF00"/>
              </a:highlight>
            </a:rPr>
            <a:t>, </a:t>
          </a:r>
          <a:r>
            <a:rPr lang="pl-PL" sz="1400" kern="1200" dirty="0"/>
            <a:t>[T</a:t>
          </a:r>
          <a:r>
            <a:rPr lang="pl-PL" sz="1400" i="1" kern="1200" dirty="0"/>
            <a:t>ytuł artykułu]</a:t>
          </a:r>
          <a:r>
            <a:rPr lang="pl-PL" sz="1400" i="1" kern="1200" dirty="0">
              <a:highlight>
                <a:srgbClr val="FFFF00"/>
              </a:highlight>
            </a:rPr>
            <a:t>, „</a:t>
          </a:r>
          <a:r>
            <a:rPr lang="pl-PL" sz="1400" i="0" kern="1200" dirty="0">
              <a:highlight>
                <a:srgbClr val="FFFF00"/>
              </a:highlight>
            </a:rPr>
            <a:t>[</a:t>
          </a:r>
          <a:r>
            <a:rPr lang="pl-PL" sz="1400" i="0" kern="1200" dirty="0"/>
            <a:t>Tytuł czasopisma</a:t>
          </a:r>
          <a:r>
            <a:rPr lang="pl-PL" sz="1400" i="0" kern="1200" dirty="0">
              <a:highlight>
                <a:srgbClr val="FFFF00"/>
              </a:highlight>
            </a:rPr>
            <a:t>]”</a:t>
          </a:r>
          <a:r>
            <a:rPr lang="pl-PL" sz="1400" i="0" kern="1200" dirty="0"/>
            <a:t>, [Rok],  </a:t>
          </a:r>
          <a:r>
            <a:rPr lang="pl-PL" sz="1400" i="0" kern="1200" dirty="0">
              <a:highlight>
                <a:srgbClr val="FFFF00"/>
              </a:highlight>
            </a:rPr>
            <a:t>nr</a:t>
          </a:r>
          <a:r>
            <a:rPr lang="pl-PL" sz="1400" i="0" kern="1200" dirty="0"/>
            <a:t> [Numer] </a:t>
          </a:r>
          <a:r>
            <a:rPr lang="pl-PL" sz="1400" i="0" kern="1200" dirty="0">
              <a:highlight>
                <a:srgbClr val="FFFF00"/>
              </a:highlight>
            </a:rPr>
            <a:t>s.</a:t>
          </a:r>
          <a:r>
            <a:rPr lang="pl-PL" sz="1400" i="0" kern="1200" dirty="0"/>
            <a:t> [numer strony]</a:t>
          </a:r>
          <a:r>
            <a:rPr lang="pl-PL" sz="1400" i="0" kern="1200" dirty="0">
              <a:highlight>
                <a:srgbClr val="FFFF00"/>
              </a:highlight>
            </a:rPr>
            <a:t>.</a:t>
          </a:r>
          <a:endParaRPr lang="pl-PL" sz="1400" i="1" kern="1200" dirty="0">
            <a:highlight>
              <a:srgbClr val="FFFF00"/>
            </a:highlight>
          </a:endParaRPr>
        </a:p>
        <a:p>
          <a:pPr marL="114300" lvl="1" indent="-114300" algn="l" defTabSz="622300">
            <a:lnSpc>
              <a:spcPct val="90000"/>
            </a:lnSpc>
            <a:spcBef>
              <a:spcPct val="0"/>
            </a:spcBef>
            <a:spcAft>
              <a:spcPct val="15000"/>
            </a:spcAft>
            <a:buChar char="•"/>
          </a:pPr>
          <a:r>
            <a:rPr lang="pl-PL" sz="1400" i="0" u="sng" kern="1200" dirty="0"/>
            <a:t>Przykład</a:t>
          </a:r>
          <a:r>
            <a:rPr lang="pl-PL" sz="1400" i="0" kern="1200" dirty="0"/>
            <a:t>: P. Dwornicki, </a:t>
          </a:r>
          <a:r>
            <a:rPr lang="pl-PL" sz="1400" i="1" kern="1200" dirty="0"/>
            <a:t>Znaczenie terminu „granica” w literaturze niemieckiej, „</a:t>
          </a:r>
          <a:r>
            <a:rPr lang="pl-PL" sz="1400" i="0" kern="1200" dirty="0"/>
            <a:t>Politologia”, 2000, nr 3, s.13. </a:t>
          </a:r>
        </a:p>
      </dsp:txBody>
      <dsp:txXfrm rot="-5400000">
        <a:off x="2683471" y="3789356"/>
        <a:ext cx="8506796" cy="1062320"/>
      </dsp:txXfrm>
    </dsp:sp>
    <dsp:sp modelId="{BEC9B726-5CB5-4345-A838-C43927A88C62}">
      <dsp:nvSpPr>
        <dsp:cNvPr id="0" name=""/>
        <dsp:cNvSpPr/>
      </dsp:nvSpPr>
      <dsp:spPr>
        <a:xfrm>
          <a:off x="636" y="3950967"/>
          <a:ext cx="2682834" cy="73909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l-PL" sz="2000" kern="1200" dirty="0"/>
            <a:t>Artykuł w czasopiśmie</a:t>
          </a:r>
        </a:p>
      </dsp:txBody>
      <dsp:txXfrm>
        <a:off x="36716" y="3987047"/>
        <a:ext cx="2610674" cy="666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DD709-83B9-BD4C-A6F7-11FED89C3A1F}">
      <dsp:nvSpPr>
        <dsp:cNvPr id="0" name=""/>
        <dsp:cNvSpPr/>
      </dsp:nvSpPr>
      <dsp:spPr>
        <a:xfrm>
          <a:off x="0" y="0"/>
          <a:ext cx="9040045" cy="11056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pl-PL" sz="4500" kern="1200" dirty="0"/>
            <a:t>osobiste</a:t>
          </a:r>
        </a:p>
      </dsp:txBody>
      <dsp:txXfrm>
        <a:off x="53973" y="53973"/>
        <a:ext cx="8932099" cy="997704"/>
      </dsp:txXfrm>
    </dsp:sp>
    <dsp:sp modelId="{580DDFBF-18C7-5C4D-B797-BA1DB0A5CDCC}">
      <dsp:nvSpPr>
        <dsp:cNvPr id="0" name=""/>
        <dsp:cNvSpPr/>
      </dsp:nvSpPr>
      <dsp:spPr>
        <a:xfrm>
          <a:off x="0" y="1239838"/>
          <a:ext cx="9040045" cy="1210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7021"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pl-PL" sz="3500" kern="1200" dirty="0"/>
            <a:t>Sfera interesów osobistych,</a:t>
          </a:r>
        </a:p>
        <a:p>
          <a:pPr marL="285750" lvl="1" indent="-285750" algn="l" defTabSz="1555750">
            <a:lnSpc>
              <a:spcPct val="90000"/>
            </a:lnSpc>
            <a:spcBef>
              <a:spcPct val="0"/>
            </a:spcBef>
            <a:spcAft>
              <a:spcPct val="20000"/>
            </a:spcAft>
            <a:buChar char="•"/>
          </a:pPr>
          <a:r>
            <a:rPr lang="pl-PL" sz="3500" kern="1200" dirty="0"/>
            <a:t>Więź twórcy z utworem </a:t>
          </a:r>
        </a:p>
      </dsp:txBody>
      <dsp:txXfrm>
        <a:off x="0" y="1239838"/>
        <a:ext cx="9040045" cy="1210949"/>
      </dsp:txXfrm>
    </dsp:sp>
    <dsp:sp modelId="{F891F4D6-5C70-C54A-8D37-074E252C13D9}">
      <dsp:nvSpPr>
        <dsp:cNvPr id="0" name=""/>
        <dsp:cNvSpPr/>
      </dsp:nvSpPr>
      <dsp:spPr>
        <a:xfrm>
          <a:off x="0" y="2450788"/>
          <a:ext cx="9040045" cy="11056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pl-PL" sz="4500" kern="1200" dirty="0"/>
            <a:t>majątkowe</a:t>
          </a:r>
        </a:p>
      </dsp:txBody>
      <dsp:txXfrm>
        <a:off x="53973" y="2504761"/>
        <a:ext cx="8932099" cy="997704"/>
      </dsp:txXfrm>
    </dsp:sp>
    <dsp:sp modelId="{8A2C822D-996E-8A48-97D7-4BF8CABB385E}">
      <dsp:nvSpPr>
        <dsp:cNvPr id="0" name=""/>
        <dsp:cNvSpPr/>
      </dsp:nvSpPr>
      <dsp:spPr>
        <a:xfrm>
          <a:off x="0" y="3556439"/>
          <a:ext cx="9040045"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7021"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pl-PL" sz="3500" kern="1200" dirty="0"/>
            <a:t>Korzystanie z utworu i rozporządzanie nim</a:t>
          </a:r>
        </a:p>
      </dsp:txBody>
      <dsp:txXfrm>
        <a:off x="0" y="3556439"/>
        <a:ext cx="9040045" cy="745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499E4-7FA0-D048-A14A-A0C3FE9BB454}">
      <dsp:nvSpPr>
        <dsp:cNvPr id="0" name=""/>
        <dsp:cNvSpPr/>
      </dsp:nvSpPr>
      <dsp:spPr>
        <a:xfrm>
          <a:off x="0" y="506799"/>
          <a:ext cx="6096000" cy="15592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74904" rIns="473117" bIns="128016" numCol="1" spcCol="1270" anchor="t" anchorCtr="0">
          <a:noAutofit/>
        </a:bodyPr>
        <a:lstStyle/>
        <a:p>
          <a:pPr marL="171450" lvl="1" indent="-171450" algn="l" defTabSz="800100">
            <a:lnSpc>
              <a:spcPct val="90000"/>
            </a:lnSpc>
            <a:spcBef>
              <a:spcPct val="0"/>
            </a:spcBef>
            <a:spcAft>
              <a:spcPct val="15000"/>
            </a:spcAft>
            <a:buChar char="•"/>
          </a:pPr>
          <a:r>
            <a:rPr lang="pl-PL" sz="1800" kern="1200" dirty="0"/>
            <a:t>Niemajątkowy charakter, nie dający się wyrazić w kategoriach ekonomicznych,</a:t>
          </a:r>
        </a:p>
        <a:p>
          <a:pPr marL="171450" lvl="1" indent="-171450" algn="l" defTabSz="800100">
            <a:lnSpc>
              <a:spcPct val="90000"/>
            </a:lnSpc>
            <a:spcBef>
              <a:spcPct val="0"/>
            </a:spcBef>
            <a:spcAft>
              <a:spcPct val="15000"/>
            </a:spcAft>
            <a:buChar char="•"/>
          </a:pPr>
          <a:r>
            <a:rPr lang="pl-PL" sz="1800" kern="1200" dirty="0"/>
            <a:t>Reperkusje naruszenia mogą odbijać się w sferze majątkowej,</a:t>
          </a:r>
        </a:p>
      </dsp:txBody>
      <dsp:txXfrm>
        <a:off x="0" y="506799"/>
        <a:ext cx="6096000" cy="1559250"/>
      </dsp:txXfrm>
    </dsp:sp>
    <dsp:sp modelId="{68CB9C7C-1712-E34E-A05F-42B533AC3E55}">
      <dsp:nvSpPr>
        <dsp:cNvPr id="0" name=""/>
        <dsp:cNvSpPr/>
      </dsp:nvSpPr>
      <dsp:spPr>
        <a:xfrm>
          <a:off x="304800" y="241119"/>
          <a:ext cx="4267200" cy="5313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pl-PL" sz="1800" kern="1200" dirty="0"/>
            <a:t>Osobisty charakter</a:t>
          </a:r>
        </a:p>
      </dsp:txBody>
      <dsp:txXfrm>
        <a:off x="330739" y="267058"/>
        <a:ext cx="4215322" cy="479482"/>
      </dsp:txXfrm>
    </dsp:sp>
    <dsp:sp modelId="{4F330811-3940-DB42-A4DE-644863EA57A7}">
      <dsp:nvSpPr>
        <dsp:cNvPr id="0" name=""/>
        <dsp:cNvSpPr/>
      </dsp:nvSpPr>
      <dsp:spPr>
        <a:xfrm>
          <a:off x="0" y="2428929"/>
          <a:ext cx="6096000" cy="12757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74904" rIns="473117" bIns="128016" numCol="1" spcCol="1270" anchor="t" anchorCtr="0">
          <a:noAutofit/>
        </a:bodyPr>
        <a:lstStyle/>
        <a:p>
          <a:pPr marL="171450" lvl="1" indent="-171450" algn="l" defTabSz="800100">
            <a:lnSpc>
              <a:spcPct val="90000"/>
            </a:lnSpc>
            <a:spcBef>
              <a:spcPct val="0"/>
            </a:spcBef>
            <a:spcAft>
              <a:spcPct val="15000"/>
            </a:spcAft>
            <a:buChar char="•"/>
          </a:pPr>
          <a:r>
            <a:rPr lang="pl-PL" sz="1800" kern="1200" dirty="0"/>
            <a:t>Trwa wiecznie, nawet po śmierci twórcy (sporny charakter podmiotu autorskich dóbr osobistych po śmierci twórcy),</a:t>
          </a:r>
        </a:p>
      </dsp:txBody>
      <dsp:txXfrm>
        <a:off x="0" y="2428929"/>
        <a:ext cx="6096000" cy="1275750"/>
      </dsp:txXfrm>
    </dsp:sp>
    <dsp:sp modelId="{40AAF2C6-178D-FF47-A745-3DA040C681BE}">
      <dsp:nvSpPr>
        <dsp:cNvPr id="0" name=""/>
        <dsp:cNvSpPr/>
      </dsp:nvSpPr>
      <dsp:spPr>
        <a:xfrm>
          <a:off x="304800" y="2163250"/>
          <a:ext cx="4267200" cy="5313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pl-PL" sz="1800" kern="1200" dirty="0"/>
            <a:t>Nieograniczoność w czasie</a:t>
          </a:r>
        </a:p>
      </dsp:txBody>
      <dsp:txXfrm>
        <a:off x="330739" y="2189189"/>
        <a:ext cx="4215322" cy="479482"/>
      </dsp:txXfrm>
    </dsp:sp>
    <dsp:sp modelId="{91402702-1BFB-194C-AD16-B60F6E767871}">
      <dsp:nvSpPr>
        <dsp:cNvPr id="0" name=""/>
        <dsp:cNvSpPr/>
      </dsp:nvSpPr>
      <dsp:spPr>
        <a:xfrm>
          <a:off x="0" y="4067560"/>
          <a:ext cx="6096000" cy="10206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74904" rIns="473117" bIns="128016" numCol="1" spcCol="1270" anchor="t" anchorCtr="0">
          <a:noAutofit/>
        </a:bodyPr>
        <a:lstStyle/>
        <a:p>
          <a:pPr marL="171450" lvl="1" indent="-171450" algn="l" defTabSz="800100">
            <a:lnSpc>
              <a:spcPct val="90000"/>
            </a:lnSpc>
            <a:spcBef>
              <a:spcPct val="0"/>
            </a:spcBef>
            <a:spcAft>
              <a:spcPct val="15000"/>
            </a:spcAft>
            <a:buChar char="•"/>
          </a:pPr>
          <a:r>
            <a:rPr lang="pl-PL" sz="1800" kern="1200" dirty="0"/>
            <a:t>Nie mogą przechodzić na inne osoby, ani być na nie przenoszone,</a:t>
          </a:r>
        </a:p>
      </dsp:txBody>
      <dsp:txXfrm>
        <a:off x="0" y="4067560"/>
        <a:ext cx="6096000" cy="1020600"/>
      </dsp:txXfrm>
    </dsp:sp>
    <dsp:sp modelId="{1A8C82DB-41ED-8D48-895D-520A198C5676}">
      <dsp:nvSpPr>
        <dsp:cNvPr id="0" name=""/>
        <dsp:cNvSpPr/>
      </dsp:nvSpPr>
      <dsp:spPr>
        <a:xfrm>
          <a:off x="304800" y="3801880"/>
          <a:ext cx="4267200" cy="5313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pl-PL" sz="1800" kern="1200" dirty="0"/>
            <a:t>Nieprzenoszalność i niezaskarżalność</a:t>
          </a:r>
        </a:p>
      </dsp:txBody>
      <dsp:txXfrm>
        <a:off x="330739" y="3827819"/>
        <a:ext cx="421532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6EF26-D8BD-364A-9D11-4F4719E65A06}">
      <dsp:nvSpPr>
        <dsp:cNvPr id="0" name=""/>
        <dsp:cNvSpPr/>
      </dsp:nvSpPr>
      <dsp:spPr>
        <a:xfrm>
          <a:off x="613334" y="218"/>
          <a:ext cx="1922776" cy="115366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l-PL" sz="3200" kern="1200" dirty="0"/>
            <a:t>Plagiat jawny</a:t>
          </a:r>
        </a:p>
      </dsp:txBody>
      <dsp:txXfrm>
        <a:off x="613334" y="218"/>
        <a:ext cx="1922776" cy="1153665"/>
      </dsp:txXfrm>
    </dsp:sp>
    <dsp:sp modelId="{D3B0D4A7-0772-DC41-932B-EF9E92664A64}">
      <dsp:nvSpPr>
        <dsp:cNvPr id="0" name=""/>
        <dsp:cNvSpPr/>
      </dsp:nvSpPr>
      <dsp:spPr>
        <a:xfrm>
          <a:off x="2728388" y="218"/>
          <a:ext cx="1922776" cy="115366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l-PL" sz="3200" kern="1200" dirty="0"/>
            <a:t>Plagiat ukryty</a:t>
          </a:r>
        </a:p>
      </dsp:txBody>
      <dsp:txXfrm>
        <a:off x="2728388" y="218"/>
        <a:ext cx="1922776" cy="11536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CEA7C-D14D-8D49-B89C-4433B1F93982}">
      <dsp:nvSpPr>
        <dsp:cNvPr id="0" name=""/>
        <dsp:cNvSpPr/>
      </dsp:nvSpPr>
      <dsp:spPr>
        <a:xfrm>
          <a:off x="0" y="311498"/>
          <a:ext cx="10515600"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l-PL" sz="2200" kern="1200" dirty="0"/>
            <a:t>prawo do dostępu do utworu (art. 52 ust. 3 </a:t>
          </a:r>
          <a:r>
            <a:rPr lang="pl-PL" sz="2200" kern="1200" dirty="0" err="1"/>
            <a:t>Pr.Aut</a:t>
          </a:r>
          <a:r>
            <a:rPr lang="pl-PL" sz="2200" kern="1200" dirty="0"/>
            <a:t>.),</a:t>
          </a:r>
        </a:p>
      </dsp:txBody>
      <dsp:txXfrm>
        <a:off x="26387" y="337885"/>
        <a:ext cx="10462826" cy="487766"/>
      </dsp:txXfrm>
    </dsp:sp>
    <dsp:sp modelId="{EB3EF6AC-575C-F647-B1FC-75712D4DB730}">
      <dsp:nvSpPr>
        <dsp:cNvPr id="0" name=""/>
        <dsp:cNvSpPr/>
      </dsp:nvSpPr>
      <dsp:spPr>
        <a:xfrm>
          <a:off x="0" y="852038"/>
          <a:ext cx="105156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pl-PL" sz="1700" kern="1200" dirty="0"/>
            <a:t>gdy oryginał utworu znajduje się u osoby trzeciej i jest to jedyny dostępny dla twórcy egzemplarz</a:t>
          </a:r>
        </a:p>
      </dsp:txBody>
      <dsp:txXfrm>
        <a:off x="0" y="852038"/>
        <a:ext cx="10515600" cy="364320"/>
      </dsp:txXfrm>
    </dsp:sp>
    <dsp:sp modelId="{3ABA9FF9-BE1E-F544-8A4D-E9BCCB440664}">
      <dsp:nvSpPr>
        <dsp:cNvPr id="0" name=""/>
        <dsp:cNvSpPr/>
      </dsp:nvSpPr>
      <dsp:spPr>
        <a:xfrm>
          <a:off x="0" y="1216358"/>
          <a:ext cx="10515600"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l-PL" sz="2200" kern="1200" dirty="0"/>
            <a:t>prawo sprzeciwu wobec zniszczeniu dzieła (art. 32 ust. 2 </a:t>
          </a:r>
          <a:r>
            <a:rPr lang="pl-PL" sz="2200" kern="1200" dirty="0" err="1"/>
            <a:t>Pr.Aut</a:t>
          </a:r>
          <a:r>
            <a:rPr lang="pl-PL" sz="2200" kern="1200" dirty="0"/>
            <a:t>.),</a:t>
          </a:r>
        </a:p>
      </dsp:txBody>
      <dsp:txXfrm>
        <a:off x="26387" y="1242745"/>
        <a:ext cx="10462826" cy="487766"/>
      </dsp:txXfrm>
    </dsp:sp>
    <dsp:sp modelId="{88B58B67-52A5-B245-8B4D-29AAF8062CFF}">
      <dsp:nvSpPr>
        <dsp:cNvPr id="0" name=""/>
        <dsp:cNvSpPr/>
      </dsp:nvSpPr>
      <dsp:spPr>
        <a:xfrm>
          <a:off x="0" y="1756899"/>
          <a:ext cx="105156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pl-PL" sz="1700" kern="1200" dirty="0"/>
            <a:t>dotyczy decyzji o zniszczeniu oryginalnego egzemplarza utworu plastycznego</a:t>
          </a:r>
        </a:p>
      </dsp:txBody>
      <dsp:txXfrm>
        <a:off x="0" y="1756899"/>
        <a:ext cx="10515600" cy="364320"/>
      </dsp:txXfrm>
    </dsp:sp>
    <dsp:sp modelId="{4184F005-2727-0F46-AAC3-3552B802555E}">
      <dsp:nvSpPr>
        <dsp:cNvPr id="0" name=""/>
        <dsp:cNvSpPr/>
      </dsp:nvSpPr>
      <dsp:spPr>
        <a:xfrm>
          <a:off x="0" y="2121219"/>
          <a:ext cx="10515600"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l-PL" sz="2200" kern="1200"/>
            <a:t>prawo wydania publikacji zbiorowej (art. 62 Pr.Aut.),</a:t>
          </a:r>
        </a:p>
      </dsp:txBody>
      <dsp:txXfrm>
        <a:off x="26387" y="2147606"/>
        <a:ext cx="10462826" cy="487766"/>
      </dsp:txXfrm>
    </dsp:sp>
    <dsp:sp modelId="{AE4F3AE3-5C12-0044-BFA6-CEDF1AC7DEAF}">
      <dsp:nvSpPr>
        <dsp:cNvPr id="0" name=""/>
        <dsp:cNvSpPr/>
      </dsp:nvSpPr>
      <dsp:spPr>
        <a:xfrm>
          <a:off x="0" y="2725119"/>
          <a:ext cx="10515600"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l-PL" sz="2200" kern="1200" dirty="0"/>
            <a:t>prawo do wycofywania utworu z obrotu ze względu na interesy </a:t>
          </a:r>
          <a:r>
            <a:rPr lang="pl-PL" sz="2200" kern="1200" dirty="0" err="1"/>
            <a:t>twórcze</a:t>
          </a:r>
          <a:r>
            <a:rPr lang="pl-PL" sz="2200" kern="1200" dirty="0"/>
            <a:t> (art.56 </a:t>
          </a:r>
          <a:r>
            <a:rPr lang="pl-PL" sz="2200" kern="1200" dirty="0" err="1"/>
            <a:t>Pr.Aut</a:t>
          </a:r>
          <a:r>
            <a:rPr lang="pl-PL" sz="2200" kern="1200" dirty="0"/>
            <a:t>.)</a:t>
          </a:r>
        </a:p>
      </dsp:txBody>
      <dsp:txXfrm>
        <a:off x="26387" y="2751506"/>
        <a:ext cx="10462826" cy="487766"/>
      </dsp:txXfrm>
    </dsp:sp>
    <dsp:sp modelId="{D2836892-F2AD-7743-8176-0FD8E6A97BF0}">
      <dsp:nvSpPr>
        <dsp:cNvPr id="0" name=""/>
        <dsp:cNvSpPr/>
      </dsp:nvSpPr>
      <dsp:spPr>
        <a:xfrm>
          <a:off x="0" y="3265659"/>
          <a:ext cx="10515600" cy="774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pl-PL" sz="1700" kern="1200" dirty="0"/>
            <a:t>np. gdy utwór przestał odpowiadać przekonaniom twórcy, utwór stał </a:t>
          </a:r>
          <a:r>
            <a:rPr lang="pl-PL" sz="1700" kern="1200" dirty="0" err="1"/>
            <a:t>sie</a:t>
          </a:r>
          <a:r>
            <a:rPr lang="pl-PL" sz="1700" kern="1200" dirty="0"/>
            <a:t> nieaktualny, korzystanie z utworu na podstawie umowy może wpłynąć na odbiór utworu i naruszyć reputację twórcy,</a:t>
          </a:r>
          <a:br>
            <a:rPr lang="pl-PL" sz="1700" kern="1200" dirty="0"/>
          </a:br>
          <a:endParaRPr lang="pl-PL" sz="1700" kern="1200" dirty="0"/>
        </a:p>
      </dsp:txBody>
      <dsp:txXfrm>
        <a:off x="0" y="3265659"/>
        <a:ext cx="10515600" cy="7741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AFBE79-99D3-4997-9AB1-D087F9ED7374}">
      <dsp:nvSpPr>
        <dsp:cNvPr id="0" name=""/>
        <dsp:cNvSpPr/>
      </dsp:nvSpPr>
      <dsp:spPr>
        <a:xfrm>
          <a:off x="0" y="4086"/>
          <a:ext cx="5906181" cy="87042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6D32B-BD42-41D1-ABE7-A15CE3D8B41A}">
      <dsp:nvSpPr>
        <dsp:cNvPr id="0" name=""/>
        <dsp:cNvSpPr/>
      </dsp:nvSpPr>
      <dsp:spPr>
        <a:xfrm>
          <a:off x="263303" y="199931"/>
          <a:ext cx="478733" cy="478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24E55-32AD-40BC-82D1-76D60B575C19}">
      <dsp:nvSpPr>
        <dsp:cNvPr id="0" name=""/>
        <dsp:cNvSpPr/>
      </dsp:nvSpPr>
      <dsp:spPr>
        <a:xfrm>
          <a:off x="1005339" y="4086"/>
          <a:ext cx="265778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100000"/>
            </a:lnSpc>
            <a:spcBef>
              <a:spcPct val="0"/>
            </a:spcBef>
            <a:spcAft>
              <a:spcPct val="35000"/>
            </a:spcAft>
            <a:buNone/>
          </a:pPr>
          <a:r>
            <a:rPr lang="pl-PL" sz="1400" kern="1200"/>
            <a:t>APO nie mogą być zbyte, lecz można uregulować sposób ich wykonywania</a:t>
          </a:r>
          <a:endParaRPr lang="en-US" sz="1400" kern="1200"/>
        </a:p>
      </dsp:txBody>
      <dsp:txXfrm>
        <a:off x="1005339" y="4086"/>
        <a:ext cx="2657781" cy="870424"/>
      </dsp:txXfrm>
    </dsp:sp>
    <dsp:sp modelId="{ED9ED325-971E-4771-949E-17BA088F696A}">
      <dsp:nvSpPr>
        <dsp:cNvPr id="0" name=""/>
        <dsp:cNvSpPr/>
      </dsp:nvSpPr>
      <dsp:spPr>
        <a:xfrm>
          <a:off x="3663121" y="4086"/>
          <a:ext cx="2243059"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488950">
            <a:lnSpc>
              <a:spcPct val="100000"/>
            </a:lnSpc>
            <a:spcBef>
              <a:spcPct val="0"/>
            </a:spcBef>
            <a:spcAft>
              <a:spcPct val="35000"/>
            </a:spcAft>
            <a:buNone/>
          </a:pPr>
          <a:r>
            <a:rPr lang="pl-PL" sz="1100" kern="1200"/>
            <a:t>Np. podjęcie decyzji o sposobie podpisania utworu, momencie opublikowania go, dopuszczalności modyfikacji.</a:t>
          </a:r>
          <a:endParaRPr lang="en-US" sz="1100" kern="1200"/>
        </a:p>
      </dsp:txBody>
      <dsp:txXfrm>
        <a:off x="3663121" y="4086"/>
        <a:ext cx="2243059" cy="870424"/>
      </dsp:txXfrm>
    </dsp:sp>
    <dsp:sp modelId="{93BCBC79-08CB-4D24-BE06-AE4B5DD5D21E}">
      <dsp:nvSpPr>
        <dsp:cNvPr id="0" name=""/>
        <dsp:cNvSpPr/>
      </dsp:nvSpPr>
      <dsp:spPr>
        <a:xfrm>
          <a:off x="0" y="1092116"/>
          <a:ext cx="5906181" cy="87042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359B1D-6096-40CD-85F9-042A199E3F8D}">
      <dsp:nvSpPr>
        <dsp:cNvPr id="0" name=""/>
        <dsp:cNvSpPr/>
      </dsp:nvSpPr>
      <dsp:spPr>
        <a:xfrm>
          <a:off x="263303" y="1287962"/>
          <a:ext cx="478733" cy="478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7417F0-7F1F-4229-AA2A-D5D2B71C1A26}">
      <dsp:nvSpPr>
        <dsp:cNvPr id="0" name=""/>
        <dsp:cNvSpPr/>
      </dsp:nvSpPr>
      <dsp:spPr>
        <a:xfrm>
          <a:off x="1005339" y="1092116"/>
          <a:ext cx="265778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100000"/>
            </a:lnSpc>
            <a:spcBef>
              <a:spcPct val="0"/>
            </a:spcBef>
            <a:spcAft>
              <a:spcPct val="35000"/>
            </a:spcAft>
            <a:buNone/>
          </a:pPr>
          <a:r>
            <a:rPr lang="pl-PL" sz="1400" kern="1200" dirty="0"/>
            <a:t>Zagadnienie zrzeczenia się autorskich praw osobistych</a:t>
          </a:r>
          <a:endParaRPr lang="en-US" sz="1400" kern="1200" dirty="0"/>
        </a:p>
      </dsp:txBody>
      <dsp:txXfrm>
        <a:off x="1005339" y="1092116"/>
        <a:ext cx="2657781" cy="870424"/>
      </dsp:txXfrm>
    </dsp:sp>
    <dsp:sp modelId="{A7254730-73B7-420E-8388-3DDD9CDC44A6}">
      <dsp:nvSpPr>
        <dsp:cNvPr id="0" name=""/>
        <dsp:cNvSpPr/>
      </dsp:nvSpPr>
      <dsp:spPr>
        <a:xfrm>
          <a:off x="3663121" y="1092116"/>
          <a:ext cx="2243059"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488950">
            <a:lnSpc>
              <a:spcPct val="100000"/>
            </a:lnSpc>
            <a:spcBef>
              <a:spcPct val="0"/>
            </a:spcBef>
            <a:spcAft>
              <a:spcPct val="35000"/>
            </a:spcAft>
            <a:buNone/>
          </a:pPr>
          <a:r>
            <a:rPr lang="pl-PL" sz="1100" kern="1200"/>
            <a:t>Dopuszczalne w systemie </a:t>
          </a:r>
          <a:r>
            <a:rPr lang="pl-PL" sz="1100" i="1" kern="1200"/>
            <a:t>common law</a:t>
          </a:r>
          <a:r>
            <a:rPr lang="pl-PL" sz="1100" kern="1200"/>
            <a:t>: USA, Wielka Brytania, Kanada, </a:t>
          </a:r>
          <a:endParaRPr lang="en-US" sz="1100" kern="1200"/>
        </a:p>
      </dsp:txBody>
      <dsp:txXfrm>
        <a:off x="3663121" y="1092116"/>
        <a:ext cx="2243059" cy="870424"/>
      </dsp:txXfrm>
    </dsp:sp>
    <dsp:sp modelId="{6EA1A9B7-4ED2-4804-A954-0867DE352BB4}">
      <dsp:nvSpPr>
        <dsp:cNvPr id="0" name=""/>
        <dsp:cNvSpPr/>
      </dsp:nvSpPr>
      <dsp:spPr>
        <a:xfrm>
          <a:off x="0" y="2180146"/>
          <a:ext cx="5906181" cy="87042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84DDE-D285-4C78-A4AC-E92A7CFAD6EA}">
      <dsp:nvSpPr>
        <dsp:cNvPr id="0" name=""/>
        <dsp:cNvSpPr/>
      </dsp:nvSpPr>
      <dsp:spPr>
        <a:xfrm>
          <a:off x="263303" y="2375992"/>
          <a:ext cx="478733" cy="478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97590C-208A-4F76-8B8B-E1B504F8D083}">
      <dsp:nvSpPr>
        <dsp:cNvPr id="0" name=""/>
        <dsp:cNvSpPr/>
      </dsp:nvSpPr>
      <dsp:spPr>
        <a:xfrm>
          <a:off x="1005339" y="218014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100000"/>
            </a:lnSpc>
            <a:spcBef>
              <a:spcPct val="0"/>
            </a:spcBef>
            <a:spcAft>
              <a:spcPct val="35000"/>
            </a:spcAft>
            <a:buNone/>
          </a:pPr>
          <a:r>
            <a:rPr lang="pl-PL" sz="1400" kern="1200"/>
            <a:t>Umowne zobowiązanie do niewykonywania autorskich praw osobistych </a:t>
          </a:r>
          <a:endParaRPr lang="en-US" sz="1400" kern="1200"/>
        </a:p>
      </dsp:txBody>
      <dsp:txXfrm>
        <a:off x="1005339" y="2180146"/>
        <a:ext cx="4900841" cy="870424"/>
      </dsp:txXfrm>
    </dsp:sp>
    <dsp:sp modelId="{724C0283-6BF3-4A33-888F-5CA3FFAB6873}">
      <dsp:nvSpPr>
        <dsp:cNvPr id="0" name=""/>
        <dsp:cNvSpPr/>
      </dsp:nvSpPr>
      <dsp:spPr>
        <a:xfrm>
          <a:off x="0" y="3268177"/>
          <a:ext cx="5906181" cy="87042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C90762-D842-4D3A-9938-2D1A426F8790}">
      <dsp:nvSpPr>
        <dsp:cNvPr id="0" name=""/>
        <dsp:cNvSpPr/>
      </dsp:nvSpPr>
      <dsp:spPr>
        <a:xfrm>
          <a:off x="263303" y="3464022"/>
          <a:ext cx="478733" cy="478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C2EA64-1AD8-4BA1-94AB-CEE3C8F6F8F8}">
      <dsp:nvSpPr>
        <dsp:cNvPr id="0" name=""/>
        <dsp:cNvSpPr/>
      </dsp:nvSpPr>
      <dsp:spPr>
        <a:xfrm>
          <a:off x="1005339" y="326817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100000"/>
            </a:lnSpc>
            <a:spcBef>
              <a:spcPct val="0"/>
            </a:spcBef>
            <a:spcAft>
              <a:spcPct val="35000"/>
            </a:spcAft>
            <a:buNone/>
          </a:pPr>
          <a:r>
            <a:rPr lang="pl-PL" sz="1400" kern="1200"/>
            <a:t>Umowne zezwolenie na realizowanie określonego prawa w imieniu twórcy</a:t>
          </a:r>
          <a:endParaRPr lang="en-US" sz="1400" kern="1200"/>
        </a:p>
      </dsp:txBody>
      <dsp:txXfrm>
        <a:off x="1005339" y="3268177"/>
        <a:ext cx="4900841" cy="870424"/>
      </dsp:txXfrm>
    </dsp:sp>
    <dsp:sp modelId="{59FC639E-05F3-4EBB-BA80-A4B8188245D9}">
      <dsp:nvSpPr>
        <dsp:cNvPr id="0" name=""/>
        <dsp:cNvSpPr/>
      </dsp:nvSpPr>
      <dsp:spPr>
        <a:xfrm>
          <a:off x="0" y="4356207"/>
          <a:ext cx="5906181" cy="87042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86E937-13EB-4C1F-A3B9-7636703885FA}">
      <dsp:nvSpPr>
        <dsp:cNvPr id="0" name=""/>
        <dsp:cNvSpPr/>
      </dsp:nvSpPr>
      <dsp:spPr>
        <a:xfrm>
          <a:off x="263303" y="4552052"/>
          <a:ext cx="478733" cy="4787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4916B-E8F3-409F-8B50-5338FE23EA60}">
      <dsp:nvSpPr>
        <dsp:cNvPr id="0" name=""/>
        <dsp:cNvSpPr/>
      </dsp:nvSpPr>
      <dsp:spPr>
        <a:xfrm>
          <a:off x="1005339" y="4356207"/>
          <a:ext cx="265778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100000"/>
            </a:lnSpc>
            <a:spcBef>
              <a:spcPct val="0"/>
            </a:spcBef>
            <a:spcAft>
              <a:spcPct val="35000"/>
            </a:spcAft>
            <a:buNone/>
          </a:pPr>
          <a:r>
            <a:rPr lang="pl-PL" sz="1400" kern="1200" dirty="0"/>
            <a:t>Dopuszczalność odpłatnego udzielania zgody na określone działania </a:t>
          </a:r>
          <a:endParaRPr lang="en-US" sz="1400" kern="1200" dirty="0"/>
        </a:p>
      </dsp:txBody>
      <dsp:txXfrm>
        <a:off x="1005339" y="4356207"/>
        <a:ext cx="2657781" cy="870424"/>
      </dsp:txXfrm>
    </dsp:sp>
    <dsp:sp modelId="{3B2CF546-37E2-0F46-93FF-68DEFCD1CB90}">
      <dsp:nvSpPr>
        <dsp:cNvPr id="0" name=""/>
        <dsp:cNvSpPr/>
      </dsp:nvSpPr>
      <dsp:spPr>
        <a:xfrm>
          <a:off x="3663121" y="4356207"/>
          <a:ext cx="2243059"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488950">
            <a:lnSpc>
              <a:spcPct val="100000"/>
            </a:lnSpc>
            <a:spcBef>
              <a:spcPct val="0"/>
            </a:spcBef>
            <a:spcAft>
              <a:spcPct val="35000"/>
            </a:spcAft>
            <a:buNone/>
          </a:pPr>
          <a:r>
            <a:rPr lang="pl-PL" sz="1100" kern="1200" dirty="0"/>
            <a:t>Np. określenie w umowie dopuszczalnych i niedopuszczalnych modyfikacji utworu</a:t>
          </a:r>
          <a:endParaRPr lang="en-US" sz="1100" kern="1200" dirty="0"/>
        </a:p>
      </dsp:txBody>
      <dsp:txXfrm>
        <a:off x="3663121" y="4356207"/>
        <a:ext cx="2243059" cy="8704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CF774-C63A-104B-8E57-9EE5F4153623}">
      <dsp:nvSpPr>
        <dsp:cNvPr id="0" name=""/>
        <dsp:cNvSpPr/>
      </dsp:nvSpPr>
      <dsp:spPr>
        <a:xfrm>
          <a:off x="0" y="580783"/>
          <a:ext cx="10058399" cy="6803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0644" tIns="249936" rIns="780644" bIns="85344" numCol="1" spcCol="1270" anchor="t" anchorCtr="0">
          <a:noAutofit/>
        </a:bodyPr>
        <a:lstStyle/>
        <a:p>
          <a:pPr marL="114300" lvl="1" indent="-114300" algn="l" defTabSz="533400">
            <a:lnSpc>
              <a:spcPct val="90000"/>
            </a:lnSpc>
            <a:spcBef>
              <a:spcPct val="0"/>
            </a:spcBef>
            <a:spcAft>
              <a:spcPct val="15000"/>
            </a:spcAft>
            <a:buChar char="•"/>
          </a:pPr>
          <a:r>
            <a:rPr lang="pl-PL" sz="1200" kern="1200" dirty="0"/>
            <a:t>wymaga dokonania oceny, czy dana postać dozwolonego użytku jest wystarczająco dookreślona oraz czy jej zakres nie jest nadmiernie szeroki z punktu widzenia możliwości funkcjonowania tego uprawnienia </a:t>
          </a:r>
        </a:p>
      </dsp:txBody>
      <dsp:txXfrm>
        <a:off x="0" y="580783"/>
        <a:ext cx="10058399" cy="680399"/>
      </dsp:txXfrm>
    </dsp:sp>
    <dsp:sp modelId="{6724AA11-36BE-5B49-A5BB-2A368EF083C8}">
      <dsp:nvSpPr>
        <dsp:cNvPr id="0" name=""/>
        <dsp:cNvSpPr/>
      </dsp:nvSpPr>
      <dsp:spPr>
        <a:xfrm>
          <a:off x="502920" y="403663"/>
          <a:ext cx="7040880"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533400">
            <a:lnSpc>
              <a:spcPct val="90000"/>
            </a:lnSpc>
            <a:spcBef>
              <a:spcPct val="0"/>
            </a:spcBef>
            <a:spcAft>
              <a:spcPct val="35000"/>
            </a:spcAft>
            <a:buNone/>
          </a:pPr>
          <a:r>
            <a:rPr lang="pl-PL" sz="1200" kern="1200" dirty="0"/>
            <a:t>Regulacja odnosi się do  określonych szczególnych przypadków</a:t>
          </a:r>
        </a:p>
      </dsp:txBody>
      <dsp:txXfrm>
        <a:off x="520213" y="420956"/>
        <a:ext cx="7006294" cy="319654"/>
      </dsp:txXfrm>
    </dsp:sp>
    <dsp:sp modelId="{122257FC-A83A-5747-9D08-0631EEE60214}">
      <dsp:nvSpPr>
        <dsp:cNvPr id="0" name=""/>
        <dsp:cNvSpPr/>
      </dsp:nvSpPr>
      <dsp:spPr>
        <a:xfrm>
          <a:off x="0" y="1503103"/>
          <a:ext cx="10058399" cy="8504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0644" tIns="249936" rIns="780644" bIns="85344" numCol="1" spcCol="1270" anchor="t" anchorCtr="0">
          <a:noAutofit/>
        </a:bodyPr>
        <a:lstStyle/>
        <a:p>
          <a:pPr marL="114300" lvl="1" indent="-114300" algn="l" defTabSz="533400">
            <a:lnSpc>
              <a:spcPct val="90000"/>
            </a:lnSpc>
            <a:spcBef>
              <a:spcPct val="0"/>
            </a:spcBef>
            <a:spcAft>
              <a:spcPct val="15000"/>
            </a:spcAft>
            <a:buChar char="•"/>
          </a:pPr>
          <a:r>
            <a:rPr lang="pl-PL" sz="1200" kern="1200" dirty="0"/>
            <a:t>odnosi się do całości korzystania z utworu, a nie jedynie do wydzielonego pola eksploatacji związanego z konkretną postacią̨ dozwolonego użytku. W ramach tej przesłanki należy dokonać ważenia interesów podmiotu uprawnionego z tytułu praw autorskich z interesami podmiotów innych praw wyłącznych, osób trzecich i interesami społecznymi.</a:t>
          </a:r>
        </a:p>
      </dsp:txBody>
      <dsp:txXfrm>
        <a:off x="0" y="1503103"/>
        <a:ext cx="10058399" cy="850499"/>
      </dsp:txXfrm>
    </dsp:sp>
    <dsp:sp modelId="{FB00C3C8-233A-8246-A163-9F2D5E3A5769}">
      <dsp:nvSpPr>
        <dsp:cNvPr id="0" name=""/>
        <dsp:cNvSpPr/>
      </dsp:nvSpPr>
      <dsp:spPr>
        <a:xfrm>
          <a:off x="502920" y="1325983"/>
          <a:ext cx="7040880"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533400">
            <a:lnSpc>
              <a:spcPct val="90000"/>
            </a:lnSpc>
            <a:spcBef>
              <a:spcPct val="0"/>
            </a:spcBef>
            <a:spcAft>
              <a:spcPct val="35000"/>
            </a:spcAft>
            <a:buNone/>
          </a:pPr>
          <a:r>
            <a:rPr lang="pl-PL" sz="1200" kern="1200" dirty="0"/>
            <a:t>Przypadki te nie powodują konfliktu z normalnym korzystaniem z dzieła</a:t>
          </a:r>
        </a:p>
      </dsp:txBody>
      <dsp:txXfrm>
        <a:off x="520213" y="1343276"/>
        <a:ext cx="7006294" cy="319654"/>
      </dsp:txXfrm>
    </dsp:sp>
    <dsp:sp modelId="{46581B85-27CE-8341-BDF8-815A62D3246F}">
      <dsp:nvSpPr>
        <dsp:cNvPr id="0" name=""/>
        <dsp:cNvSpPr/>
      </dsp:nvSpPr>
      <dsp:spPr>
        <a:xfrm>
          <a:off x="0" y="2595523"/>
          <a:ext cx="10058399" cy="8504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0644" tIns="249936" rIns="780644" bIns="85344" numCol="1" spcCol="1270" anchor="t" anchorCtr="0">
          <a:noAutofit/>
        </a:bodyPr>
        <a:lstStyle/>
        <a:p>
          <a:pPr marL="114300" lvl="1" indent="-114300" algn="l" defTabSz="533400">
            <a:lnSpc>
              <a:spcPct val="90000"/>
            </a:lnSpc>
            <a:spcBef>
              <a:spcPct val="0"/>
            </a:spcBef>
            <a:spcAft>
              <a:spcPct val="15000"/>
            </a:spcAft>
            <a:buChar char="•"/>
          </a:pPr>
          <a:r>
            <a:rPr lang="pl-PL" sz="1200" kern="1200" dirty="0"/>
            <a:t>wymaga dokonania oceny, czy uprawnionemu zapewnione jest godziwe i słuszne wynagrodzenie. Okoliczność ta nie wyklucza jednak istnienia w pełni nieodpłatnych postaci dozwolonego użytku. Ponadto w ramach tej przesłanki weryfikuje się̨ także kwestię uszczerbku w autorskich dobrach osobistych twórcy utworu.</a:t>
          </a:r>
        </a:p>
      </dsp:txBody>
      <dsp:txXfrm>
        <a:off x="0" y="2595523"/>
        <a:ext cx="10058399" cy="850499"/>
      </dsp:txXfrm>
    </dsp:sp>
    <dsp:sp modelId="{62085961-8ECF-0B44-8A5F-DC445656B2E7}">
      <dsp:nvSpPr>
        <dsp:cNvPr id="0" name=""/>
        <dsp:cNvSpPr/>
      </dsp:nvSpPr>
      <dsp:spPr>
        <a:xfrm>
          <a:off x="502920" y="2418403"/>
          <a:ext cx="7040880"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533400">
            <a:lnSpc>
              <a:spcPct val="90000"/>
            </a:lnSpc>
            <a:spcBef>
              <a:spcPct val="0"/>
            </a:spcBef>
            <a:spcAft>
              <a:spcPct val="35000"/>
            </a:spcAft>
            <a:buNone/>
          </a:pPr>
          <a:r>
            <a:rPr lang="pl-PL" sz="1200" kern="1200" dirty="0"/>
            <a:t>Przypadki te nie przynoszą̨ podmiotowi nieuzasadnionego uszczerbku dla jego słusznych interesów </a:t>
          </a:r>
        </a:p>
      </dsp:txBody>
      <dsp:txXfrm>
        <a:off x="520213" y="2435696"/>
        <a:ext cx="7006294" cy="3196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8E1BF-15FC-9344-ABE2-63E6114BA6C9}">
      <dsp:nvSpPr>
        <dsp:cNvPr id="0" name=""/>
        <dsp:cNvSpPr/>
      </dsp:nvSpPr>
      <dsp:spPr>
        <a:xfrm rot="5400000">
          <a:off x="6343463" y="-2596497"/>
          <a:ext cx="992497" cy="6437376"/>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pl-PL" sz="1800" kern="1200" dirty="0"/>
            <a:t>art. 35 Pr. Aut. - dozwolony użytek nie może ich naruszać</a:t>
          </a:r>
        </a:p>
        <a:p>
          <a:pPr marL="171450" lvl="1" indent="-171450" algn="l" defTabSz="800100">
            <a:lnSpc>
              <a:spcPct val="90000"/>
            </a:lnSpc>
            <a:spcBef>
              <a:spcPct val="0"/>
            </a:spcBef>
            <a:spcAft>
              <a:spcPct val="15000"/>
            </a:spcAft>
            <a:buChar char="•"/>
          </a:pPr>
          <a:r>
            <a:rPr lang="pl-PL" sz="1800" kern="1200" dirty="0"/>
            <a:t>dozwolony użytek nie może przynosić uszczerbku prawowitym interesom autora</a:t>
          </a:r>
        </a:p>
      </dsp:txBody>
      <dsp:txXfrm rot="-5400000">
        <a:off x="3621024" y="174392"/>
        <a:ext cx="6388926" cy="895597"/>
      </dsp:txXfrm>
    </dsp:sp>
    <dsp:sp modelId="{556AFD86-7394-6245-8B1F-EF2258768D12}">
      <dsp:nvSpPr>
        <dsp:cNvPr id="0" name=""/>
        <dsp:cNvSpPr/>
      </dsp:nvSpPr>
      <dsp:spPr>
        <a:xfrm>
          <a:off x="0" y="1879"/>
          <a:ext cx="3621023" cy="124062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pl-PL" sz="2700" kern="1200" dirty="0"/>
            <a:t>Normalne korzystanie i słuszne interesy</a:t>
          </a:r>
        </a:p>
      </dsp:txBody>
      <dsp:txXfrm>
        <a:off x="60562" y="62441"/>
        <a:ext cx="3499899" cy="1119497"/>
      </dsp:txXfrm>
    </dsp:sp>
    <dsp:sp modelId="{FD42745D-D5C1-E341-820C-10B85EDDBF7E}">
      <dsp:nvSpPr>
        <dsp:cNvPr id="0" name=""/>
        <dsp:cNvSpPr/>
      </dsp:nvSpPr>
      <dsp:spPr>
        <a:xfrm rot="5400000">
          <a:off x="6343463" y="-1293844"/>
          <a:ext cx="992497" cy="6437376"/>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pl-PL" sz="1800" kern="1200" dirty="0"/>
            <a:t>Warunek konieczny korzystania z dozwolonego użytku,</a:t>
          </a:r>
        </a:p>
        <a:p>
          <a:pPr marL="171450" lvl="1" indent="-171450" algn="l" defTabSz="800100">
            <a:lnSpc>
              <a:spcPct val="90000"/>
            </a:lnSpc>
            <a:spcBef>
              <a:spcPct val="0"/>
            </a:spcBef>
            <a:spcAft>
              <a:spcPct val="15000"/>
            </a:spcAft>
            <a:buChar char="•"/>
          </a:pPr>
          <a:r>
            <a:rPr lang="pl-PL" sz="1800" kern="1200" dirty="0"/>
            <a:t>Obejmuje również wskazanie pseudonimu,</a:t>
          </a:r>
        </a:p>
      </dsp:txBody>
      <dsp:txXfrm rot="-5400000">
        <a:off x="3621024" y="1477045"/>
        <a:ext cx="6388926" cy="895597"/>
      </dsp:txXfrm>
    </dsp:sp>
    <dsp:sp modelId="{543A47ED-C4C2-A446-A6E6-41E8D1E78D3B}">
      <dsp:nvSpPr>
        <dsp:cNvPr id="0" name=""/>
        <dsp:cNvSpPr/>
      </dsp:nvSpPr>
      <dsp:spPr>
        <a:xfrm>
          <a:off x="0" y="1304532"/>
          <a:ext cx="3621023" cy="124062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pl-PL" sz="2700" kern="1200" dirty="0"/>
            <a:t>Wskazanie imienia, nazwiska i źródła</a:t>
          </a:r>
        </a:p>
      </dsp:txBody>
      <dsp:txXfrm>
        <a:off x="60562" y="1365094"/>
        <a:ext cx="3499899" cy="1119497"/>
      </dsp:txXfrm>
    </dsp:sp>
    <dsp:sp modelId="{28993293-374F-AA47-A928-FBDE348A62B6}">
      <dsp:nvSpPr>
        <dsp:cNvPr id="0" name=""/>
        <dsp:cNvSpPr/>
      </dsp:nvSpPr>
      <dsp:spPr>
        <a:xfrm rot="5400000">
          <a:off x="6343463" y="8808"/>
          <a:ext cx="992497" cy="6437376"/>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pl-PL" sz="1800" kern="1200" dirty="0"/>
            <a:t>D.U. ogranicza sferę autorskich praw majątkowych.</a:t>
          </a:r>
        </a:p>
        <a:p>
          <a:pPr marL="171450" lvl="1" indent="-171450" algn="l" defTabSz="800100">
            <a:lnSpc>
              <a:spcPct val="90000"/>
            </a:lnSpc>
            <a:spcBef>
              <a:spcPct val="0"/>
            </a:spcBef>
            <a:spcAft>
              <a:spcPct val="15000"/>
            </a:spcAft>
            <a:buChar char="•"/>
          </a:pPr>
          <a:r>
            <a:rPr lang="pl-PL" sz="1800" kern="1200" dirty="0"/>
            <a:t>Obowiązek poszanowania autorskich praw osobistych. </a:t>
          </a:r>
        </a:p>
      </dsp:txBody>
      <dsp:txXfrm rot="-5400000">
        <a:off x="3621024" y="2779697"/>
        <a:ext cx="6388926" cy="895597"/>
      </dsp:txXfrm>
    </dsp:sp>
    <dsp:sp modelId="{8E25CAE4-B367-C345-9068-C3F7C43D2299}">
      <dsp:nvSpPr>
        <dsp:cNvPr id="0" name=""/>
        <dsp:cNvSpPr/>
      </dsp:nvSpPr>
      <dsp:spPr>
        <a:xfrm>
          <a:off x="0" y="2607185"/>
          <a:ext cx="3621023" cy="124062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pl-PL" sz="2700" kern="1200" dirty="0"/>
            <a:t>Dozwolony użytek a dobra osobiste</a:t>
          </a:r>
        </a:p>
      </dsp:txBody>
      <dsp:txXfrm>
        <a:off x="60562" y="2667747"/>
        <a:ext cx="3499899" cy="11194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2AAAC-7086-054C-A2DB-89FAB5B85F14}">
      <dsp:nvSpPr>
        <dsp:cNvPr id="0" name=""/>
        <dsp:cNvSpPr/>
      </dsp:nvSpPr>
      <dsp:spPr>
        <a:xfrm>
          <a:off x="0" y="498"/>
          <a:ext cx="11046941" cy="51597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l-PL" sz="2100" kern="1200" dirty="0"/>
            <a:t>Wyjaśnianie</a:t>
          </a:r>
        </a:p>
      </dsp:txBody>
      <dsp:txXfrm>
        <a:off x="25188" y="25686"/>
        <a:ext cx="10996565" cy="465594"/>
      </dsp:txXfrm>
    </dsp:sp>
    <dsp:sp modelId="{D2E303B5-9FC6-F841-97D3-B1372A95D440}">
      <dsp:nvSpPr>
        <dsp:cNvPr id="0" name=""/>
        <dsp:cNvSpPr/>
      </dsp:nvSpPr>
      <dsp:spPr>
        <a:xfrm>
          <a:off x="0" y="516468"/>
          <a:ext cx="11046941"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74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pl-PL" sz="1600" b="0" i="0" u="none" kern="1200" dirty="0"/>
            <a:t>Ułatwianie przekazywania informacji, zrozumienia warstwy informacyjnej utworu. </a:t>
          </a:r>
          <a:endParaRPr lang="pl-PL" sz="1600" kern="1200" dirty="0"/>
        </a:p>
        <a:p>
          <a:pPr marL="171450" lvl="1" indent="-171450" algn="l" defTabSz="711200">
            <a:lnSpc>
              <a:spcPct val="90000"/>
            </a:lnSpc>
            <a:spcBef>
              <a:spcPct val="0"/>
            </a:spcBef>
            <a:spcAft>
              <a:spcPct val="20000"/>
            </a:spcAft>
            <a:buChar char="•"/>
          </a:pPr>
          <a:r>
            <a:rPr lang="pl-PL" sz="1600" b="0" i="0" u="none" kern="1200" dirty="0"/>
            <a:t>Powoływanie się na autorytety w danej dziedzinie.</a:t>
          </a:r>
          <a:endParaRPr lang="pl-PL" sz="1600" kern="1200" dirty="0"/>
        </a:p>
      </dsp:txBody>
      <dsp:txXfrm>
        <a:off x="0" y="516468"/>
        <a:ext cx="11046941" cy="554242"/>
      </dsp:txXfrm>
    </dsp:sp>
    <dsp:sp modelId="{11F6B774-99F3-3049-9A67-D52B88BBA213}">
      <dsp:nvSpPr>
        <dsp:cNvPr id="0" name=""/>
        <dsp:cNvSpPr/>
      </dsp:nvSpPr>
      <dsp:spPr>
        <a:xfrm>
          <a:off x="0" y="1070711"/>
          <a:ext cx="11046941" cy="51597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l-PL" sz="2100" kern="1200" dirty="0"/>
            <a:t>Polemika</a:t>
          </a:r>
        </a:p>
      </dsp:txBody>
      <dsp:txXfrm>
        <a:off x="25188" y="1095899"/>
        <a:ext cx="10996565" cy="465594"/>
      </dsp:txXfrm>
    </dsp:sp>
    <dsp:sp modelId="{A76D8337-0C04-B742-801C-A12762E61324}">
      <dsp:nvSpPr>
        <dsp:cNvPr id="0" name=""/>
        <dsp:cNvSpPr/>
      </dsp:nvSpPr>
      <dsp:spPr>
        <a:xfrm>
          <a:off x="0" y="1586681"/>
          <a:ext cx="11046941"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74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pl-PL" sz="1600" kern="1200" dirty="0"/>
            <a:t>Dyskusja dotycząca określonego problemu, w której obie strony przedstawiają przeciwstawne argumenty</a:t>
          </a:r>
        </a:p>
      </dsp:txBody>
      <dsp:txXfrm>
        <a:off x="0" y="1586681"/>
        <a:ext cx="11046941" cy="347760"/>
      </dsp:txXfrm>
    </dsp:sp>
    <dsp:sp modelId="{871A8B8E-CFC1-4C44-9D4E-93B0B893EE1B}">
      <dsp:nvSpPr>
        <dsp:cNvPr id="0" name=""/>
        <dsp:cNvSpPr/>
      </dsp:nvSpPr>
      <dsp:spPr>
        <a:xfrm>
          <a:off x="0" y="1934441"/>
          <a:ext cx="11046941" cy="51597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l-PL" sz="2100" kern="1200" dirty="0"/>
            <a:t>Nauczanie</a:t>
          </a:r>
        </a:p>
      </dsp:txBody>
      <dsp:txXfrm>
        <a:off x="25188" y="1959629"/>
        <a:ext cx="10996565" cy="465594"/>
      </dsp:txXfrm>
    </dsp:sp>
    <dsp:sp modelId="{191E0494-ED61-1046-AEF1-9E7219982896}">
      <dsp:nvSpPr>
        <dsp:cNvPr id="0" name=""/>
        <dsp:cNvSpPr/>
      </dsp:nvSpPr>
      <dsp:spPr>
        <a:xfrm>
          <a:off x="0" y="2450411"/>
          <a:ext cx="11046941"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74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pl-PL" sz="1600" kern="1200" dirty="0"/>
            <a:t>Przekazywanie wiedzy teoretycznej i praktycznej</a:t>
          </a:r>
        </a:p>
      </dsp:txBody>
      <dsp:txXfrm>
        <a:off x="0" y="2450411"/>
        <a:ext cx="11046941" cy="347760"/>
      </dsp:txXfrm>
    </dsp:sp>
    <dsp:sp modelId="{379A760A-8A87-0F4B-880F-5DF1F44E1F8A}">
      <dsp:nvSpPr>
        <dsp:cNvPr id="0" name=""/>
        <dsp:cNvSpPr/>
      </dsp:nvSpPr>
      <dsp:spPr>
        <a:xfrm>
          <a:off x="0" y="2832060"/>
          <a:ext cx="11046941" cy="51597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l-PL" sz="2100" kern="1200" dirty="0"/>
            <a:t>Analiza</a:t>
          </a:r>
        </a:p>
      </dsp:txBody>
      <dsp:txXfrm>
        <a:off x="25188" y="2857248"/>
        <a:ext cx="10996565" cy="465594"/>
      </dsp:txXfrm>
    </dsp:sp>
    <dsp:sp modelId="{A85C187F-3A46-8842-8A76-E4932FC50166}">
      <dsp:nvSpPr>
        <dsp:cNvPr id="0" name=""/>
        <dsp:cNvSpPr/>
      </dsp:nvSpPr>
      <dsp:spPr>
        <a:xfrm>
          <a:off x="0" y="3314140"/>
          <a:ext cx="11046941" cy="510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74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pl-PL" sz="1600" b="0" i="0" u="none" kern="1200" dirty="0"/>
            <a:t>Utwór stanowi materiał źródłowy, którego postrzeganie i analiza dokonują się przez pryzmat m.in.: warsztatu przyjętego przez twórcę, środków ekspresji artystycznej, dostępnej wiedzy z danej dziedziny.</a:t>
          </a:r>
          <a:endParaRPr lang="pl-PL" sz="1600" kern="1200" dirty="0"/>
        </a:p>
      </dsp:txBody>
      <dsp:txXfrm>
        <a:off x="0" y="3314140"/>
        <a:ext cx="11046941" cy="510772"/>
      </dsp:txXfrm>
    </dsp:sp>
    <dsp:sp modelId="{B4C438C0-9ED7-0F4C-AEA7-4B653A1697A7}">
      <dsp:nvSpPr>
        <dsp:cNvPr id="0" name=""/>
        <dsp:cNvSpPr/>
      </dsp:nvSpPr>
      <dsp:spPr>
        <a:xfrm>
          <a:off x="0" y="3824913"/>
          <a:ext cx="11046941" cy="51597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l-PL" sz="2100" kern="1200" dirty="0"/>
            <a:t>Prawa gatunku twórczości</a:t>
          </a:r>
        </a:p>
      </dsp:txBody>
      <dsp:txXfrm>
        <a:off x="25188" y="3850101"/>
        <a:ext cx="10996565" cy="465594"/>
      </dsp:txXfrm>
    </dsp:sp>
    <dsp:sp modelId="{17B1F752-CE42-F046-8AA1-A9031DECB8C9}">
      <dsp:nvSpPr>
        <dsp:cNvPr id="0" name=""/>
        <dsp:cNvSpPr/>
      </dsp:nvSpPr>
      <dsp:spPr>
        <a:xfrm>
          <a:off x="0" y="4340883"/>
          <a:ext cx="11046941"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74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pl-PL" sz="1600" kern="1200" dirty="0"/>
            <a:t>np. parodia, kolaż fotografii, wykorzystanie fragmentów utworu w reklamie, </a:t>
          </a:r>
          <a:r>
            <a:rPr lang="pl-PL" sz="1600" kern="1200" dirty="0" err="1"/>
            <a:t>sampling</a:t>
          </a:r>
          <a:endParaRPr lang="pl-PL" sz="1600" kern="1200" dirty="0"/>
        </a:p>
      </dsp:txBody>
      <dsp:txXfrm>
        <a:off x="0" y="4340883"/>
        <a:ext cx="11046941" cy="34776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17:10:45.329"/>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1 1 16383,'0'0'0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17:11:08.514"/>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1 0 16383,'0'0'0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17:11:08.716"/>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1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18.7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19.1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19.58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19.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0.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0.5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0.8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129 0 16383,'-69'18'0,"20"-3"0,38-15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17:10:56.882"/>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403 26 16383,'-63'-8'0,"2"1"0,28 2 0,3 1 0,13 2 0,64 8 0,-18 1 0,50 6 0,-40-4 0,-3-1 0,-5-3 0,-11 0 0,-6-3 0,-70-1 0,19-3 0,-51 1 0,43-1 0,13 1 0,1-1 0,18 0 0,57 4 0,-19-1 0,45 4 0,-46-4 0,-4 0 0,-72 5 0,24-4 0,-52 5 0,41-8 0,2-1 0,-2 0 0,5 0 0,9 1 0,10 0 0,73 14 0,-24-7 0,53 11 0,-33-9 0,1 0 0,4 1 0,-10-2 0,-14-3 0,-13-1 0,-13-2 0,12 2 0,-11-1 0,-46-2 0,16-2 0,-46-2 0,42 0 0,8 2 0,60 5 0,-19-1 0,44 3 0,-37-2 0,-8-3 0,-3 3 0,-79-6 0,23 2 0,-51-3 0,56 2 0,12 2 0,11-1 0,44 2 0,-11 1 0,40 0 0,-28 0 0,-3-1 0,-11 1 0,-9-2 0,-71 2 0,27-5 0,-60 0 0,52-4 0,5 2 0,18 2 0,72 7 0,-28-2 0,48 4 0,-51-4 0,-5 1 0,-6-1 0,-4-1 0,-84-3 0,14-2 0,-8-1 0,-3-2 0,-15-4 0,-10-5 0,37 8 0,10 1 0,30 6 0,17 0 0,38-1 0,-13 3 0,37-1 0,-21 5 0,15 1 0,-7 1 0,0-2 0,-17-1 0,-12-3 0,-10 0 0,-58-15 0,23 8 0,-41-12 0,40 13 0,8 1 0,6 2 0,54 12 0,-8-5 0,44 13 0,-24-11 0,-7 3 0,-9-5 0,-15-2 0,-17-2 0,-44-5 0,-6-1 0,-34-6 0,15 2 0,8 2 0,17 1 0,14 4 0,18 1 0,62 7 0,-23-1 0,47 5 0,-46-6 0,-6 0 0,-12-3 0,-66-5 0,18-1 0,-47-2 0,44 3 0,15 3 0,12 1 0,59 1 0,-17 1 0,35 1 0,-30 1 0,-10-2 0,1-1 0,-9 0 0,-3-1 0,-1 2 0,-2-1 0,0 0 0,-64-2 0,4-2 0,-49-4 0,26 1 0,17 0 0,17 3 0,17 0 0,77 2 0,-20 3 0,49 1 0,-41 2 0,-14-1 0,-5-1 0,-16-2 0,-2 2 0,18-1 0,-5 2 0,14-2 0,-22-1 0,-9 0 0,-60-3 0,24 1 0,-36-2 0,46 3 0,13-1 0,53 6 0,-20-2 0,32 2 0,-40-3 0,-11-2 0,-58 1 0,17-2 0,-35 0 0,36-2 0,17 2 0,64 4 0,-28 0 0,41 1 0,-56-3 0,-6 0 0,-41-1 0,12-1 0,-22 0 0,30-1 0,15 1 0,52 4 0,-26-2 0,30 3 0,-44-4 0,-66-1 0,23 0 0,-40-2 0,49 1 0,14 2 0,0 0 0,-2-1 0,-1 1 0,-2-1 0,7 1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1.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296 31 16383,'-83'-6'0,"5"-1"0,38 4 0,3-4 0,6 4 0,5-1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1.7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2.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270 13 16383,'-78'-4'0,"9"0"0,48 3 0,-3-1 0,-4 2 0,6-1 0,-5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2.6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129 7 16383,'-69'-3'0,"19"1"0,40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4.28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4.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25.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0 16383,'-60'10'0,"12"-3"0,45-7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35.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38.0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17:11:02.068"/>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455 197 16383,'11'-39'0,"-2"6"0,-9 19 0,1 3 0,-16 44 0,10-22 0,-11 35 0,13-39 0,2-1 0,12-44 0,-7 24 0,10-33 0,-11 37 0,0 0 0,-26 43 0,14-19 0,-18 31 0,20-32 0,2-4 0,14-52 0,-4 22 0,10-41 0,-8 39 0,-2 4 0,1 3 0,-3 2 0,-28 43 0,11-14 0,-21 32 0,22-24 0,5-6 0,2-3 0,28-51 0,-15 28 0,18-34 0,-38 93 0,7-27 0,-9 38 0,13-46 0,1-5 0,25-43 0,-13 17 0,19-34 0,-23 34 0,-1 1 0,-37 36 0,19-13 0,-27 25 0,31-26 0,3-2 0,7-38 0,-1 25 0,3-25 0,-35 66 0,12-10 0,-28 30 0,23-23 0,2-3 0,10-9 0,7-11 0,6-47 0,0 23 0,0-29 0,-1 39 0,-15 5 0,-2-1 0,-7 2 0,0-4 0,8-1 0,-9 0 0,0-2 0,2 4 0,3-1 0,10 3 0,50 10 0,-30-7 0,35 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38.4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106 1 16383,'-59'3'0,"12"-1"0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38.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39.8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 39 16383,'-9'68'0,"2"-11"0,7-46 0,14-82 0,-10 53 0,10-62 0,-13 76 0,-1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0.1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0.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0.8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1.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16383,'64'3'0,"-9"0"0,-38-1 0,-1-2 0,1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1.5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1.8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2.1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17:11:05.016"/>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0 16383,'0'0'0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2.5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2.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3.4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4.1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16383,'85'5'0,"-13"0"0,-32-5 0,-20 0 0,-2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46.0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4:57.7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5:01.8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7T18:55:03.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09:53:57.376"/>
    </inkml:context>
    <inkml:brush xml:id="br0">
      <inkml:brushProperty name="width" value="0.05" units="cm"/>
      <inkml:brushProperty name="height" value="0.05" units="cm"/>
    </inkml:brush>
  </inkml:definitions>
  <inkml:trace contextRef="#ctx0" brushRef="#br0">1 68 24575,'0'-17'0,"2"0"0,-2 0 0,2 8 0,-3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17:11:05.544"/>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0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17:11:06.005"/>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0 16383,'39'0'0,"-8"0"0,-26 0 0,6 7 0,2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17:11:06.500"/>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1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17:11:06.939"/>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0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17:11:08.222"/>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1 0 16383,'63'3'0,"-6"0"0,-38-2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D28C3E-834A-C241-B5C6-8CF70EAAC5B1}" type="datetimeFigureOut">
              <a:rPr lang="pl-PL" smtClean="0"/>
              <a:t>21.03.2024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CEA07F-CC8C-EB41-99D9-BEC3EC6BDD55}" type="slidenum">
              <a:rPr lang="pl-PL" smtClean="0"/>
              <a:t>‹#›</a:t>
            </a:fld>
            <a:endParaRPr lang="pl-PL"/>
          </a:p>
        </p:txBody>
      </p:sp>
    </p:spTree>
    <p:extLst>
      <p:ext uri="{BB962C8B-B14F-4D97-AF65-F5344CB8AC3E}">
        <p14:creationId xmlns:p14="http://schemas.microsoft.com/office/powerpoint/2010/main" val="3768809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3CEA07F-CC8C-EB41-99D9-BEC3EC6BDD55}" type="slidenum">
              <a:rPr lang="pl-PL" smtClean="0"/>
              <a:t>1</a:t>
            </a:fld>
            <a:endParaRPr lang="pl-PL"/>
          </a:p>
        </p:txBody>
      </p:sp>
    </p:spTree>
    <p:extLst>
      <p:ext uri="{BB962C8B-B14F-4D97-AF65-F5344CB8AC3E}">
        <p14:creationId xmlns:p14="http://schemas.microsoft.com/office/powerpoint/2010/main" val="78184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79DA9AB9-ADBB-C742-9971-89625FC9EC47}" type="slidenum">
              <a:rPr lang="pl-PL" smtClean="0"/>
              <a:t>22</a:t>
            </a:fld>
            <a:endParaRPr lang="pl-PL"/>
          </a:p>
        </p:txBody>
      </p:sp>
    </p:spTree>
    <p:extLst>
      <p:ext uri="{BB962C8B-B14F-4D97-AF65-F5344CB8AC3E}">
        <p14:creationId xmlns:p14="http://schemas.microsoft.com/office/powerpoint/2010/main" val="33772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6C32AD30-18D1-D849-BDF2-084326100695}" type="slidenum">
              <a:rPr lang="pl-PL" smtClean="0"/>
              <a:t>34</a:t>
            </a:fld>
            <a:endParaRPr lang="pl-PL"/>
          </a:p>
        </p:txBody>
      </p:sp>
    </p:spTree>
    <p:extLst>
      <p:ext uri="{BB962C8B-B14F-4D97-AF65-F5344CB8AC3E}">
        <p14:creationId xmlns:p14="http://schemas.microsoft.com/office/powerpoint/2010/main" val="1581023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6C32AD30-18D1-D849-BDF2-084326100695}" type="slidenum">
              <a:rPr lang="pl-PL" smtClean="0"/>
              <a:t>70</a:t>
            </a:fld>
            <a:endParaRPr lang="pl-PL"/>
          </a:p>
        </p:txBody>
      </p:sp>
    </p:spTree>
    <p:extLst>
      <p:ext uri="{BB962C8B-B14F-4D97-AF65-F5344CB8AC3E}">
        <p14:creationId xmlns:p14="http://schemas.microsoft.com/office/powerpoint/2010/main" val="1303503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9538B8-51C1-2B01-F432-D75BB1D15126}"/>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7DC0A5A3-F488-2895-AFFC-139370B330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560599AA-153A-95C3-1D89-C1E5615B1F1A}"/>
              </a:ext>
            </a:extLst>
          </p:cNvPr>
          <p:cNvSpPr>
            <a:spLocks noGrp="1"/>
          </p:cNvSpPr>
          <p:nvPr>
            <p:ph type="dt" sz="half" idx="10"/>
          </p:nvPr>
        </p:nvSpPr>
        <p:spPr/>
        <p:txBody>
          <a:bodyPr/>
          <a:lstStyle/>
          <a:p>
            <a:fld id="{41A972CA-5ECE-BB47-8EF8-17B61E6A3407}" type="datetimeFigureOut">
              <a:rPr lang="pl-PL" smtClean="0"/>
              <a:t>21.03.2024</a:t>
            </a:fld>
            <a:endParaRPr lang="pl-PL"/>
          </a:p>
        </p:txBody>
      </p:sp>
      <p:sp>
        <p:nvSpPr>
          <p:cNvPr id="5" name="Symbol zastępczy stopki 4">
            <a:extLst>
              <a:ext uri="{FF2B5EF4-FFF2-40B4-BE49-F238E27FC236}">
                <a16:creationId xmlns:a16="http://schemas.microsoft.com/office/drawing/2014/main" id="{14D65CBA-C0CE-BA0E-6F2A-9D7A3104B8AA}"/>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48C9ACCD-136D-B6AF-2DD0-96CF8962E939}"/>
              </a:ext>
            </a:extLst>
          </p:cNvPr>
          <p:cNvSpPr>
            <a:spLocks noGrp="1"/>
          </p:cNvSpPr>
          <p:nvPr>
            <p:ph type="sldNum" sz="quarter" idx="12"/>
          </p:nvPr>
        </p:nvSpPr>
        <p:spPr/>
        <p:txBody>
          <a:bodyPr/>
          <a:lstStyle/>
          <a:p>
            <a:fld id="{9CCD7FAB-B84F-DB4F-B921-DDCD4496C4AF}" type="slidenum">
              <a:rPr lang="pl-PL" smtClean="0"/>
              <a:t>‹#›</a:t>
            </a:fld>
            <a:endParaRPr lang="pl-PL"/>
          </a:p>
        </p:txBody>
      </p:sp>
    </p:spTree>
    <p:extLst>
      <p:ext uri="{BB962C8B-B14F-4D97-AF65-F5344CB8AC3E}">
        <p14:creationId xmlns:p14="http://schemas.microsoft.com/office/powerpoint/2010/main" val="4265442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AEBCD92-3B20-A3D4-A916-CDEDAD30DF75}"/>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439445E0-5E5B-C168-FD1D-C7E67822D202}"/>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E2F1103-AD3E-EA4F-764E-5BFD5325DE9B}"/>
              </a:ext>
            </a:extLst>
          </p:cNvPr>
          <p:cNvSpPr>
            <a:spLocks noGrp="1"/>
          </p:cNvSpPr>
          <p:nvPr>
            <p:ph type="dt" sz="half" idx="10"/>
          </p:nvPr>
        </p:nvSpPr>
        <p:spPr/>
        <p:txBody>
          <a:bodyPr/>
          <a:lstStyle/>
          <a:p>
            <a:fld id="{41A972CA-5ECE-BB47-8EF8-17B61E6A3407}" type="datetimeFigureOut">
              <a:rPr lang="pl-PL" smtClean="0"/>
              <a:t>21.03.2024</a:t>
            </a:fld>
            <a:endParaRPr lang="pl-PL"/>
          </a:p>
        </p:txBody>
      </p:sp>
      <p:sp>
        <p:nvSpPr>
          <p:cNvPr id="5" name="Symbol zastępczy stopki 4">
            <a:extLst>
              <a:ext uri="{FF2B5EF4-FFF2-40B4-BE49-F238E27FC236}">
                <a16:creationId xmlns:a16="http://schemas.microsoft.com/office/drawing/2014/main" id="{BC9181ED-1762-6FDE-625B-435C8319FE64}"/>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5CA29CC9-83CD-1367-C0C6-781C15D0C1C2}"/>
              </a:ext>
            </a:extLst>
          </p:cNvPr>
          <p:cNvSpPr>
            <a:spLocks noGrp="1"/>
          </p:cNvSpPr>
          <p:nvPr>
            <p:ph type="sldNum" sz="quarter" idx="12"/>
          </p:nvPr>
        </p:nvSpPr>
        <p:spPr/>
        <p:txBody>
          <a:bodyPr/>
          <a:lstStyle/>
          <a:p>
            <a:fld id="{9CCD7FAB-B84F-DB4F-B921-DDCD4496C4AF}" type="slidenum">
              <a:rPr lang="pl-PL" smtClean="0"/>
              <a:t>‹#›</a:t>
            </a:fld>
            <a:endParaRPr lang="pl-PL"/>
          </a:p>
        </p:txBody>
      </p:sp>
    </p:spTree>
    <p:extLst>
      <p:ext uri="{BB962C8B-B14F-4D97-AF65-F5344CB8AC3E}">
        <p14:creationId xmlns:p14="http://schemas.microsoft.com/office/powerpoint/2010/main" val="2184075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E38995C2-8809-D481-EFC0-10E1062FD68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0009D187-16BF-D18A-FE7D-EA740C6EE4D1}"/>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62271A61-5D20-66BE-74F7-4BCAF947F67E}"/>
              </a:ext>
            </a:extLst>
          </p:cNvPr>
          <p:cNvSpPr>
            <a:spLocks noGrp="1"/>
          </p:cNvSpPr>
          <p:nvPr>
            <p:ph type="dt" sz="half" idx="10"/>
          </p:nvPr>
        </p:nvSpPr>
        <p:spPr/>
        <p:txBody>
          <a:bodyPr/>
          <a:lstStyle/>
          <a:p>
            <a:fld id="{41A972CA-5ECE-BB47-8EF8-17B61E6A3407}" type="datetimeFigureOut">
              <a:rPr lang="pl-PL" smtClean="0"/>
              <a:t>21.03.2024</a:t>
            </a:fld>
            <a:endParaRPr lang="pl-PL"/>
          </a:p>
        </p:txBody>
      </p:sp>
      <p:sp>
        <p:nvSpPr>
          <p:cNvPr id="5" name="Symbol zastępczy stopki 4">
            <a:extLst>
              <a:ext uri="{FF2B5EF4-FFF2-40B4-BE49-F238E27FC236}">
                <a16:creationId xmlns:a16="http://schemas.microsoft.com/office/drawing/2014/main" id="{03D20E82-05D8-BF1B-291C-187D16589C36}"/>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9859B9EE-7C6B-B428-3270-AA7234260F47}"/>
              </a:ext>
            </a:extLst>
          </p:cNvPr>
          <p:cNvSpPr>
            <a:spLocks noGrp="1"/>
          </p:cNvSpPr>
          <p:nvPr>
            <p:ph type="sldNum" sz="quarter" idx="12"/>
          </p:nvPr>
        </p:nvSpPr>
        <p:spPr/>
        <p:txBody>
          <a:bodyPr/>
          <a:lstStyle/>
          <a:p>
            <a:fld id="{9CCD7FAB-B84F-DB4F-B921-DDCD4496C4AF}" type="slidenum">
              <a:rPr lang="pl-PL" smtClean="0"/>
              <a:t>‹#›</a:t>
            </a:fld>
            <a:endParaRPr lang="pl-PL"/>
          </a:p>
        </p:txBody>
      </p:sp>
    </p:spTree>
    <p:extLst>
      <p:ext uri="{BB962C8B-B14F-4D97-AF65-F5344CB8AC3E}">
        <p14:creationId xmlns:p14="http://schemas.microsoft.com/office/powerpoint/2010/main" val="3050724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F871F6A-FB6F-AAF9-B727-526C4A6565FB}"/>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450249A6-7D49-742C-846D-51FA93908BE0}"/>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485A9B3-3939-9F45-BE8D-4C9500234794}"/>
              </a:ext>
            </a:extLst>
          </p:cNvPr>
          <p:cNvSpPr>
            <a:spLocks noGrp="1"/>
          </p:cNvSpPr>
          <p:nvPr>
            <p:ph type="dt" sz="half" idx="10"/>
          </p:nvPr>
        </p:nvSpPr>
        <p:spPr/>
        <p:txBody>
          <a:bodyPr/>
          <a:lstStyle/>
          <a:p>
            <a:fld id="{41A972CA-5ECE-BB47-8EF8-17B61E6A3407}" type="datetimeFigureOut">
              <a:rPr lang="pl-PL" smtClean="0"/>
              <a:t>21.03.2024</a:t>
            </a:fld>
            <a:endParaRPr lang="pl-PL"/>
          </a:p>
        </p:txBody>
      </p:sp>
      <p:sp>
        <p:nvSpPr>
          <p:cNvPr id="5" name="Symbol zastępczy stopki 4">
            <a:extLst>
              <a:ext uri="{FF2B5EF4-FFF2-40B4-BE49-F238E27FC236}">
                <a16:creationId xmlns:a16="http://schemas.microsoft.com/office/drawing/2014/main" id="{D9BDB061-A540-5961-2A96-A4A40D7FD04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EC075CE3-B87C-8E52-682A-F27DDE2C93E7}"/>
              </a:ext>
            </a:extLst>
          </p:cNvPr>
          <p:cNvSpPr>
            <a:spLocks noGrp="1"/>
          </p:cNvSpPr>
          <p:nvPr>
            <p:ph type="sldNum" sz="quarter" idx="12"/>
          </p:nvPr>
        </p:nvSpPr>
        <p:spPr/>
        <p:txBody>
          <a:bodyPr/>
          <a:lstStyle/>
          <a:p>
            <a:fld id="{9CCD7FAB-B84F-DB4F-B921-DDCD4496C4AF}" type="slidenum">
              <a:rPr lang="pl-PL" smtClean="0"/>
              <a:t>‹#›</a:t>
            </a:fld>
            <a:endParaRPr lang="pl-PL"/>
          </a:p>
        </p:txBody>
      </p:sp>
    </p:spTree>
    <p:extLst>
      <p:ext uri="{BB962C8B-B14F-4D97-AF65-F5344CB8AC3E}">
        <p14:creationId xmlns:p14="http://schemas.microsoft.com/office/powerpoint/2010/main" val="332490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E4368F1-6003-6053-4CDB-5D87419B6BFC}"/>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D8B2D266-06DF-D369-0922-EB75F99D46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7AAB5DB1-2307-3D4F-BCF8-A56495D7A040}"/>
              </a:ext>
            </a:extLst>
          </p:cNvPr>
          <p:cNvSpPr>
            <a:spLocks noGrp="1"/>
          </p:cNvSpPr>
          <p:nvPr>
            <p:ph type="dt" sz="half" idx="10"/>
          </p:nvPr>
        </p:nvSpPr>
        <p:spPr/>
        <p:txBody>
          <a:bodyPr/>
          <a:lstStyle/>
          <a:p>
            <a:fld id="{41A972CA-5ECE-BB47-8EF8-17B61E6A3407}" type="datetimeFigureOut">
              <a:rPr lang="pl-PL" smtClean="0"/>
              <a:t>21.03.2024</a:t>
            </a:fld>
            <a:endParaRPr lang="pl-PL"/>
          </a:p>
        </p:txBody>
      </p:sp>
      <p:sp>
        <p:nvSpPr>
          <p:cNvPr id="5" name="Symbol zastępczy stopki 4">
            <a:extLst>
              <a:ext uri="{FF2B5EF4-FFF2-40B4-BE49-F238E27FC236}">
                <a16:creationId xmlns:a16="http://schemas.microsoft.com/office/drawing/2014/main" id="{8D42C078-D342-2C6F-E5F6-11032C290A8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8CF5417-EA5C-ADCE-9BF6-8509F1FDF40D}"/>
              </a:ext>
            </a:extLst>
          </p:cNvPr>
          <p:cNvSpPr>
            <a:spLocks noGrp="1"/>
          </p:cNvSpPr>
          <p:nvPr>
            <p:ph type="sldNum" sz="quarter" idx="12"/>
          </p:nvPr>
        </p:nvSpPr>
        <p:spPr/>
        <p:txBody>
          <a:bodyPr/>
          <a:lstStyle/>
          <a:p>
            <a:fld id="{9CCD7FAB-B84F-DB4F-B921-DDCD4496C4AF}" type="slidenum">
              <a:rPr lang="pl-PL" smtClean="0"/>
              <a:t>‹#›</a:t>
            </a:fld>
            <a:endParaRPr lang="pl-PL"/>
          </a:p>
        </p:txBody>
      </p:sp>
    </p:spTree>
    <p:extLst>
      <p:ext uri="{BB962C8B-B14F-4D97-AF65-F5344CB8AC3E}">
        <p14:creationId xmlns:p14="http://schemas.microsoft.com/office/powerpoint/2010/main" val="382403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5F20D5-86DF-3FFB-05EC-84CCC8D569CE}"/>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B6A77ED2-A9BB-69B8-C89F-B18E5C826414}"/>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AF184E40-0510-19F6-827C-53C9BE2B9E78}"/>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5330BE1E-D305-25C5-60FE-C191933609E0}"/>
              </a:ext>
            </a:extLst>
          </p:cNvPr>
          <p:cNvSpPr>
            <a:spLocks noGrp="1"/>
          </p:cNvSpPr>
          <p:nvPr>
            <p:ph type="dt" sz="half" idx="10"/>
          </p:nvPr>
        </p:nvSpPr>
        <p:spPr/>
        <p:txBody>
          <a:bodyPr/>
          <a:lstStyle/>
          <a:p>
            <a:fld id="{41A972CA-5ECE-BB47-8EF8-17B61E6A3407}" type="datetimeFigureOut">
              <a:rPr lang="pl-PL" smtClean="0"/>
              <a:t>21.03.2024</a:t>
            </a:fld>
            <a:endParaRPr lang="pl-PL"/>
          </a:p>
        </p:txBody>
      </p:sp>
      <p:sp>
        <p:nvSpPr>
          <p:cNvPr id="6" name="Symbol zastępczy stopki 5">
            <a:extLst>
              <a:ext uri="{FF2B5EF4-FFF2-40B4-BE49-F238E27FC236}">
                <a16:creationId xmlns:a16="http://schemas.microsoft.com/office/drawing/2014/main" id="{C97B9F9A-7FDF-E849-CE62-3CFBC7B41CE8}"/>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311621C5-79CD-D24E-35C6-3D3A5D04150A}"/>
              </a:ext>
            </a:extLst>
          </p:cNvPr>
          <p:cNvSpPr>
            <a:spLocks noGrp="1"/>
          </p:cNvSpPr>
          <p:nvPr>
            <p:ph type="sldNum" sz="quarter" idx="12"/>
          </p:nvPr>
        </p:nvSpPr>
        <p:spPr/>
        <p:txBody>
          <a:bodyPr/>
          <a:lstStyle/>
          <a:p>
            <a:fld id="{9CCD7FAB-B84F-DB4F-B921-DDCD4496C4AF}" type="slidenum">
              <a:rPr lang="pl-PL" smtClean="0"/>
              <a:t>‹#›</a:t>
            </a:fld>
            <a:endParaRPr lang="pl-PL"/>
          </a:p>
        </p:txBody>
      </p:sp>
    </p:spTree>
    <p:extLst>
      <p:ext uri="{BB962C8B-B14F-4D97-AF65-F5344CB8AC3E}">
        <p14:creationId xmlns:p14="http://schemas.microsoft.com/office/powerpoint/2010/main" val="224248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173724E-D0F0-1B0A-3043-82440B050E82}"/>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F37BFD9C-350E-28A0-075D-FD7642D3E6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133590C9-2D85-D8B2-BB01-9B93A8F10EFC}"/>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59E00B46-C5C5-356A-EE4B-44FD659F9A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52D6B2A5-952E-4F72-D70F-F7B89BE8B95E}"/>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4D96A732-F962-DBFD-C22C-D4AECA90E400}"/>
              </a:ext>
            </a:extLst>
          </p:cNvPr>
          <p:cNvSpPr>
            <a:spLocks noGrp="1"/>
          </p:cNvSpPr>
          <p:nvPr>
            <p:ph type="dt" sz="half" idx="10"/>
          </p:nvPr>
        </p:nvSpPr>
        <p:spPr/>
        <p:txBody>
          <a:bodyPr/>
          <a:lstStyle/>
          <a:p>
            <a:fld id="{41A972CA-5ECE-BB47-8EF8-17B61E6A3407}" type="datetimeFigureOut">
              <a:rPr lang="pl-PL" smtClean="0"/>
              <a:t>21.03.2024</a:t>
            </a:fld>
            <a:endParaRPr lang="pl-PL"/>
          </a:p>
        </p:txBody>
      </p:sp>
      <p:sp>
        <p:nvSpPr>
          <p:cNvPr id="8" name="Symbol zastępczy stopki 7">
            <a:extLst>
              <a:ext uri="{FF2B5EF4-FFF2-40B4-BE49-F238E27FC236}">
                <a16:creationId xmlns:a16="http://schemas.microsoft.com/office/drawing/2014/main" id="{CA7ECE84-962B-BCB0-B884-905BB21D3427}"/>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16505B01-B42B-CC1C-6DFF-0C0A23FE7517}"/>
              </a:ext>
            </a:extLst>
          </p:cNvPr>
          <p:cNvSpPr>
            <a:spLocks noGrp="1"/>
          </p:cNvSpPr>
          <p:nvPr>
            <p:ph type="sldNum" sz="quarter" idx="12"/>
          </p:nvPr>
        </p:nvSpPr>
        <p:spPr/>
        <p:txBody>
          <a:bodyPr/>
          <a:lstStyle/>
          <a:p>
            <a:fld id="{9CCD7FAB-B84F-DB4F-B921-DDCD4496C4AF}" type="slidenum">
              <a:rPr lang="pl-PL" smtClean="0"/>
              <a:t>‹#›</a:t>
            </a:fld>
            <a:endParaRPr lang="pl-PL"/>
          </a:p>
        </p:txBody>
      </p:sp>
    </p:spTree>
    <p:extLst>
      <p:ext uri="{BB962C8B-B14F-4D97-AF65-F5344CB8AC3E}">
        <p14:creationId xmlns:p14="http://schemas.microsoft.com/office/powerpoint/2010/main" val="812048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16020B9-F8EC-08A2-5880-B7409EC5A8D6}"/>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660D8EAA-FCD0-1170-F7E9-82FDE5EEAFD4}"/>
              </a:ext>
            </a:extLst>
          </p:cNvPr>
          <p:cNvSpPr>
            <a:spLocks noGrp="1"/>
          </p:cNvSpPr>
          <p:nvPr>
            <p:ph type="dt" sz="half" idx="10"/>
          </p:nvPr>
        </p:nvSpPr>
        <p:spPr/>
        <p:txBody>
          <a:bodyPr/>
          <a:lstStyle/>
          <a:p>
            <a:fld id="{41A972CA-5ECE-BB47-8EF8-17B61E6A3407}" type="datetimeFigureOut">
              <a:rPr lang="pl-PL" smtClean="0"/>
              <a:t>21.03.2024</a:t>
            </a:fld>
            <a:endParaRPr lang="pl-PL"/>
          </a:p>
        </p:txBody>
      </p:sp>
      <p:sp>
        <p:nvSpPr>
          <p:cNvPr id="4" name="Symbol zastępczy stopki 3">
            <a:extLst>
              <a:ext uri="{FF2B5EF4-FFF2-40B4-BE49-F238E27FC236}">
                <a16:creationId xmlns:a16="http://schemas.microsoft.com/office/drawing/2014/main" id="{01F8C14B-EE16-1166-66E1-90F03C4F8F81}"/>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FE445E1C-3358-9803-C677-74BF3F4CFA00}"/>
              </a:ext>
            </a:extLst>
          </p:cNvPr>
          <p:cNvSpPr>
            <a:spLocks noGrp="1"/>
          </p:cNvSpPr>
          <p:nvPr>
            <p:ph type="sldNum" sz="quarter" idx="12"/>
          </p:nvPr>
        </p:nvSpPr>
        <p:spPr/>
        <p:txBody>
          <a:bodyPr/>
          <a:lstStyle/>
          <a:p>
            <a:fld id="{9CCD7FAB-B84F-DB4F-B921-DDCD4496C4AF}" type="slidenum">
              <a:rPr lang="pl-PL" smtClean="0"/>
              <a:t>‹#›</a:t>
            </a:fld>
            <a:endParaRPr lang="pl-PL"/>
          </a:p>
        </p:txBody>
      </p:sp>
    </p:spTree>
    <p:extLst>
      <p:ext uri="{BB962C8B-B14F-4D97-AF65-F5344CB8AC3E}">
        <p14:creationId xmlns:p14="http://schemas.microsoft.com/office/powerpoint/2010/main" val="1601060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32B99007-ACE1-435C-AB0A-8014A77B376C}"/>
              </a:ext>
            </a:extLst>
          </p:cNvPr>
          <p:cNvSpPr>
            <a:spLocks noGrp="1"/>
          </p:cNvSpPr>
          <p:nvPr>
            <p:ph type="dt" sz="half" idx="10"/>
          </p:nvPr>
        </p:nvSpPr>
        <p:spPr/>
        <p:txBody>
          <a:bodyPr/>
          <a:lstStyle/>
          <a:p>
            <a:fld id="{41A972CA-5ECE-BB47-8EF8-17B61E6A3407}" type="datetimeFigureOut">
              <a:rPr lang="pl-PL" smtClean="0"/>
              <a:t>21.03.2024</a:t>
            </a:fld>
            <a:endParaRPr lang="pl-PL"/>
          </a:p>
        </p:txBody>
      </p:sp>
      <p:sp>
        <p:nvSpPr>
          <p:cNvPr id="3" name="Symbol zastępczy stopki 2">
            <a:extLst>
              <a:ext uri="{FF2B5EF4-FFF2-40B4-BE49-F238E27FC236}">
                <a16:creationId xmlns:a16="http://schemas.microsoft.com/office/drawing/2014/main" id="{A4CBBA4D-7B1B-7811-5953-30F1822FE990}"/>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DCFF936B-FFD8-706E-CC5F-CC5A3D40D9D3}"/>
              </a:ext>
            </a:extLst>
          </p:cNvPr>
          <p:cNvSpPr>
            <a:spLocks noGrp="1"/>
          </p:cNvSpPr>
          <p:nvPr>
            <p:ph type="sldNum" sz="quarter" idx="12"/>
          </p:nvPr>
        </p:nvSpPr>
        <p:spPr/>
        <p:txBody>
          <a:bodyPr/>
          <a:lstStyle/>
          <a:p>
            <a:fld id="{9CCD7FAB-B84F-DB4F-B921-DDCD4496C4AF}" type="slidenum">
              <a:rPr lang="pl-PL" smtClean="0"/>
              <a:t>‹#›</a:t>
            </a:fld>
            <a:endParaRPr lang="pl-PL"/>
          </a:p>
        </p:txBody>
      </p:sp>
    </p:spTree>
    <p:extLst>
      <p:ext uri="{BB962C8B-B14F-4D97-AF65-F5344CB8AC3E}">
        <p14:creationId xmlns:p14="http://schemas.microsoft.com/office/powerpoint/2010/main" val="18436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39C7D90-D0AA-4BA5-368F-5A0FDF3E97B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D6CC8481-3817-1299-4A55-D0FB8F348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FAC7ECB0-0301-D91F-2237-D1786671E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FFF97042-221E-320D-4184-64684D6F0D56}"/>
              </a:ext>
            </a:extLst>
          </p:cNvPr>
          <p:cNvSpPr>
            <a:spLocks noGrp="1"/>
          </p:cNvSpPr>
          <p:nvPr>
            <p:ph type="dt" sz="half" idx="10"/>
          </p:nvPr>
        </p:nvSpPr>
        <p:spPr/>
        <p:txBody>
          <a:bodyPr/>
          <a:lstStyle/>
          <a:p>
            <a:fld id="{41A972CA-5ECE-BB47-8EF8-17B61E6A3407}" type="datetimeFigureOut">
              <a:rPr lang="pl-PL" smtClean="0"/>
              <a:t>21.03.2024</a:t>
            </a:fld>
            <a:endParaRPr lang="pl-PL"/>
          </a:p>
        </p:txBody>
      </p:sp>
      <p:sp>
        <p:nvSpPr>
          <p:cNvPr id="6" name="Symbol zastępczy stopki 5">
            <a:extLst>
              <a:ext uri="{FF2B5EF4-FFF2-40B4-BE49-F238E27FC236}">
                <a16:creationId xmlns:a16="http://schemas.microsoft.com/office/drawing/2014/main" id="{06B3787B-30B6-DDEE-4439-B907194A9968}"/>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4B86ED5E-E47F-4BA4-31DA-A51290D202AA}"/>
              </a:ext>
            </a:extLst>
          </p:cNvPr>
          <p:cNvSpPr>
            <a:spLocks noGrp="1"/>
          </p:cNvSpPr>
          <p:nvPr>
            <p:ph type="sldNum" sz="quarter" idx="12"/>
          </p:nvPr>
        </p:nvSpPr>
        <p:spPr/>
        <p:txBody>
          <a:bodyPr/>
          <a:lstStyle/>
          <a:p>
            <a:fld id="{9CCD7FAB-B84F-DB4F-B921-DDCD4496C4AF}" type="slidenum">
              <a:rPr lang="pl-PL" smtClean="0"/>
              <a:t>‹#›</a:t>
            </a:fld>
            <a:endParaRPr lang="pl-PL"/>
          </a:p>
        </p:txBody>
      </p:sp>
    </p:spTree>
    <p:extLst>
      <p:ext uri="{BB962C8B-B14F-4D97-AF65-F5344CB8AC3E}">
        <p14:creationId xmlns:p14="http://schemas.microsoft.com/office/powerpoint/2010/main" val="1643051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A1BBA7B-087D-80D0-2594-83C0CBBD3D89}"/>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8228BAD3-16B6-C3E3-93EA-469BFBF3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5294D288-D562-9E15-A290-ACB98A2493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9B79899F-B898-7852-4196-E4C6EEECB772}"/>
              </a:ext>
            </a:extLst>
          </p:cNvPr>
          <p:cNvSpPr>
            <a:spLocks noGrp="1"/>
          </p:cNvSpPr>
          <p:nvPr>
            <p:ph type="dt" sz="half" idx="10"/>
          </p:nvPr>
        </p:nvSpPr>
        <p:spPr/>
        <p:txBody>
          <a:bodyPr/>
          <a:lstStyle/>
          <a:p>
            <a:fld id="{41A972CA-5ECE-BB47-8EF8-17B61E6A3407}" type="datetimeFigureOut">
              <a:rPr lang="pl-PL" smtClean="0"/>
              <a:t>21.03.2024</a:t>
            </a:fld>
            <a:endParaRPr lang="pl-PL"/>
          </a:p>
        </p:txBody>
      </p:sp>
      <p:sp>
        <p:nvSpPr>
          <p:cNvPr id="6" name="Symbol zastępczy stopki 5">
            <a:extLst>
              <a:ext uri="{FF2B5EF4-FFF2-40B4-BE49-F238E27FC236}">
                <a16:creationId xmlns:a16="http://schemas.microsoft.com/office/drawing/2014/main" id="{902F9936-9D10-6B03-6B33-5FD3A966E3CA}"/>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5C62848-9B0C-D692-47B4-E8EF6DD9BEC0}"/>
              </a:ext>
            </a:extLst>
          </p:cNvPr>
          <p:cNvSpPr>
            <a:spLocks noGrp="1"/>
          </p:cNvSpPr>
          <p:nvPr>
            <p:ph type="sldNum" sz="quarter" idx="12"/>
          </p:nvPr>
        </p:nvSpPr>
        <p:spPr/>
        <p:txBody>
          <a:bodyPr/>
          <a:lstStyle/>
          <a:p>
            <a:fld id="{9CCD7FAB-B84F-DB4F-B921-DDCD4496C4AF}" type="slidenum">
              <a:rPr lang="pl-PL" smtClean="0"/>
              <a:t>‹#›</a:t>
            </a:fld>
            <a:endParaRPr lang="pl-PL"/>
          </a:p>
        </p:txBody>
      </p:sp>
    </p:spTree>
    <p:extLst>
      <p:ext uri="{BB962C8B-B14F-4D97-AF65-F5344CB8AC3E}">
        <p14:creationId xmlns:p14="http://schemas.microsoft.com/office/powerpoint/2010/main" val="3684693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A88A02DC-BE4B-B74D-F6CD-20510F55F4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873E819E-8FFB-F940-464D-1595AC425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30FA6FA-0309-1C9E-D72C-ECCF4244D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A972CA-5ECE-BB47-8EF8-17B61E6A3407}" type="datetimeFigureOut">
              <a:rPr lang="pl-PL" smtClean="0"/>
              <a:t>21.03.2024</a:t>
            </a:fld>
            <a:endParaRPr lang="pl-PL"/>
          </a:p>
        </p:txBody>
      </p:sp>
      <p:sp>
        <p:nvSpPr>
          <p:cNvPr id="5" name="Symbol zastępczy stopki 4">
            <a:extLst>
              <a:ext uri="{FF2B5EF4-FFF2-40B4-BE49-F238E27FC236}">
                <a16:creationId xmlns:a16="http://schemas.microsoft.com/office/drawing/2014/main" id="{FCBCFFC6-F1B8-9A9F-1C67-BF1507578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l-PL"/>
          </a:p>
        </p:txBody>
      </p:sp>
      <p:sp>
        <p:nvSpPr>
          <p:cNvPr id="6" name="Symbol zastępczy numeru slajdu 5">
            <a:extLst>
              <a:ext uri="{FF2B5EF4-FFF2-40B4-BE49-F238E27FC236}">
                <a16:creationId xmlns:a16="http://schemas.microsoft.com/office/drawing/2014/main" id="{EEAE6EF9-DB96-D89B-35E5-4AFB195F78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CCD7FAB-B84F-DB4F-B921-DDCD4496C4AF}" type="slidenum">
              <a:rPr lang="pl-PL" smtClean="0"/>
              <a:t>‹#›</a:t>
            </a:fld>
            <a:endParaRPr lang="pl-PL"/>
          </a:p>
        </p:txBody>
      </p:sp>
    </p:spTree>
    <p:extLst>
      <p:ext uri="{BB962C8B-B14F-4D97-AF65-F5344CB8AC3E}">
        <p14:creationId xmlns:p14="http://schemas.microsoft.com/office/powerpoint/2010/main" val="262481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uperbelfrzy.edu.pl/pomyslodajnia/dlaczego-warto-tworzyc-kontrakt-grupowy/" TargetMode="External"/><Relationship Id="rId2" Type="http://schemas.openxmlformats.org/officeDocument/2006/relationships/image" Target="../media/image15.jpg"/><Relationship Id="rId1" Type="http://schemas.openxmlformats.org/officeDocument/2006/relationships/slideLayout" Target="../slideLayouts/slideLayout5.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jsa-cp.opi.org.pl/jak-dziala/"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xcv.wiki/wiki/Plagiarism" TargetMode="External"/><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s://pngimg.com/download/42377" TargetMode="External"/><Relationship Id="rId7" Type="http://schemas.openxmlformats.org/officeDocument/2006/relationships/hyperlink" Target="https://allegro.pl/oferta/oprawianie-prac-twarda-oprawa-praca-dyplomowa-fv-7540977848"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www.flickr.com/photos/gageskidmore/16045906158" TargetMode="External"/><Relationship Id="rId4" Type="http://schemas.openxmlformats.org/officeDocument/2006/relationships/image" Target="../media/image19.jpeg"/><Relationship Id="rId9" Type="http://schemas.openxmlformats.org/officeDocument/2006/relationships/hyperlink" Target="https://creativecommons.org/licenses/by-nc/3.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commons.wikimedia.org/wiki/File:Coldplay_perform_%22Up%26Up%22,_Amsterdam_Arena,_June_2016_(5).jpg" TargetMode="External"/><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23.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thoughtco.com/editing-exercises-2073700" TargetMode="External"/><Relationship Id="rId5" Type="http://schemas.openxmlformats.org/officeDocument/2006/relationships/image" Target="../media/image24.jpg"/><Relationship Id="rId4" Type="http://schemas.openxmlformats.org/officeDocument/2006/relationships/hyperlink" Target="http://pl.wiktionary.org/wiki/wystaw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technofaq.org/posts/2019/06/ways-to-improve-your-companys-contract-management/" TargetMode="External"/><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quoteinspector.com/free-money-photos-for-personal-finance-articles/" TargetMode="External"/><Relationship Id="rId2" Type="http://schemas.openxmlformats.org/officeDocument/2006/relationships/image" Target="../media/image26.jpg"/><Relationship Id="rId1" Type="http://schemas.openxmlformats.org/officeDocument/2006/relationships/slideLayout" Target="../slideLayouts/slideLayout4.xml"/><Relationship Id="rId4" Type="http://schemas.openxmlformats.org/officeDocument/2006/relationships/hyperlink" Target="https://creativecommons.org/licenses/by-nd/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pngall.com/money-png/download/1889"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orceleur.gamepedia.com/Andrzej_Sapkowski" TargetMode="External"/><Relationship Id="rId2" Type="http://schemas.openxmlformats.org/officeDocument/2006/relationships/image" Target="../media/image28.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pngall.com/best-seller-png"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oodfreephotos.com/people/artist-doing-a-sketch-on-a-canvas.jpg.php" TargetMode="External"/><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pxhere.com/en/photo/603024" TargetMode="External"/><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Public-domain_softwar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3" Type="http://schemas.openxmlformats.org/officeDocument/2006/relationships/customXml" Target="../ink/ink20.xml"/><Relationship Id="rId18" Type="http://schemas.openxmlformats.org/officeDocument/2006/relationships/customXml" Target="../ink/ink23.xml"/><Relationship Id="rId26" Type="http://schemas.openxmlformats.org/officeDocument/2006/relationships/customXml" Target="../ink/ink29.xml"/><Relationship Id="rId39" Type="http://schemas.openxmlformats.org/officeDocument/2006/relationships/customXml" Target="../ink/ink39.xml"/><Relationship Id="rId21" Type="http://schemas.openxmlformats.org/officeDocument/2006/relationships/customXml" Target="../ink/ink25.xml"/><Relationship Id="rId34" Type="http://schemas.openxmlformats.org/officeDocument/2006/relationships/customXml" Target="../ink/ink35.xml"/><Relationship Id="rId42" Type="http://schemas.openxmlformats.org/officeDocument/2006/relationships/customXml" Target="../ink/ink42.xml"/><Relationship Id="rId47" Type="http://schemas.openxmlformats.org/officeDocument/2006/relationships/customXml" Target="../ink/ink46.xml"/><Relationship Id="rId7" Type="http://schemas.openxmlformats.org/officeDocument/2006/relationships/customXml" Target="../ink/ink15.xml"/><Relationship Id="rId2" Type="http://schemas.openxmlformats.org/officeDocument/2006/relationships/image" Target="../media/image45.jpeg"/><Relationship Id="rId16" Type="http://schemas.openxmlformats.org/officeDocument/2006/relationships/customXml" Target="../ink/ink22.xml"/><Relationship Id="rId29" Type="http://schemas.openxmlformats.org/officeDocument/2006/relationships/customXml" Target="../ink/ink31.xml"/><Relationship Id="rId11" Type="http://schemas.openxmlformats.org/officeDocument/2006/relationships/customXml" Target="../ink/ink19.xml"/><Relationship Id="rId24" Type="http://schemas.openxmlformats.org/officeDocument/2006/relationships/image" Target="NULL"/><Relationship Id="rId32" Type="http://schemas.openxmlformats.org/officeDocument/2006/relationships/customXml" Target="../ink/ink33.xml"/><Relationship Id="rId37" Type="http://schemas.openxmlformats.org/officeDocument/2006/relationships/customXml" Target="../ink/ink37.xml"/><Relationship Id="rId40" Type="http://schemas.openxmlformats.org/officeDocument/2006/relationships/customXml" Target="../ink/ink40.xml"/><Relationship Id="rId45" Type="http://schemas.openxmlformats.org/officeDocument/2006/relationships/image" Target="NULL"/><Relationship Id="rId5" Type="http://schemas.openxmlformats.org/officeDocument/2006/relationships/customXml" Target="../ink/ink13.xml"/><Relationship Id="rId15" Type="http://schemas.openxmlformats.org/officeDocument/2006/relationships/customXml" Target="../ink/ink21.xml"/><Relationship Id="rId23" Type="http://schemas.openxmlformats.org/officeDocument/2006/relationships/customXml" Target="../ink/ink27.xml"/><Relationship Id="rId28" Type="http://schemas.openxmlformats.org/officeDocument/2006/relationships/image" Target="NULL"/><Relationship Id="rId36" Type="http://schemas.openxmlformats.org/officeDocument/2006/relationships/image" Target="NULL"/><Relationship Id="rId49" Type="http://schemas.openxmlformats.org/officeDocument/2006/relationships/customXml" Target="../ink/ink48.xml"/><Relationship Id="rId10" Type="http://schemas.openxmlformats.org/officeDocument/2006/relationships/customXml" Target="../ink/ink18.xm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customXml" Target="../ink/ink44.xml"/><Relationship Id="rId4" Type="http://schemas.openxmlformats.org/officeDocument/2006/relationships/image" Target="NULL"/><Relationship Id="rId9" Type="http://schemas.openxmlformats.org/officeDocument/2006/relationships/customXml" Target="../ink/ink17.xml"/><Relationship Id="rId14" Type="http://schemas.openxmlformats.org/officeDocument/2006/relationships/image" Target="NULL"/><Relationship Id="rId22" Type="http://schemas.openxmlformats.org/officeDocument/2006/relationships/customXml" Target="../ink/ink26.xml"/><Relationship Id="rId27" Type="http://schemas.openxmlformats.org/officeDocument/2006/relationships/customXml" Target="../ink/ink30.xml"/><Relationship Id="rId30" Type="http://schemas.openxmlformats.org/officeDocument/2006/relationships/customXml" Target="../ink/ink32.xml"/><Relationship Id="rId35" Type="http://schemas.openxmlformats.org/officeDocument/2006/relationships/customXml" Target="../ink/ink36.xml"/><Relationship Id="rId43" Type="http://schemas.openxmlformats.org/officeDocument/2006/relationships/customXml" Target="../ink/ink43.xml"/><Relationship Id="rId48" Type="http://schemas.openxmlformats.org/officeDocument/2006/relationships/customXml" Target="../ink/ink47.xml"/><Relationship Id="rId8" Type="http://schemas.openxmlformats.org/officeDocument/2006/relationships/customXml" Target="../ink/ink16.xml"/><Relationship Id="rId3" Type="http://schemas.openxmlformats.org/officeDocument/2006/relationships/customXml" Target="../ink/ink12.xm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customXml" Target="../ink/ink28.xml"/><Relationship Id="rId33" Type="http://schemas.openxmlformats.org/officeDocument/2006/relationships/customXml" Target="../ink/ink34.xml"/><Relationship Id="rId38" Type="http://schemas.openxmlformats.org/officeDocument/2006/relationships/customXml" Target="../ink/ink38.xml"/><Relationship Id="rId46" Type="http://schemas.openxmlformats.org/officeDocument/2006/relationships/customXml" Target="../ink/ink45.xml"/><Relationship Id="rId20" Type="http://schemas.openxmlformats.org/officeDocument/2006/relationships/customXml" Target="../ink/ink24.xml"/><Relationship Id="rId41" Type="http://schemas.openxmlformats.org/officeDocument/2006/relationships/customXml" Target="../ink/ink41.xml"/><Relationship Id="rId1" Type="http://schemas.openxmlformats.org/officeDocument/2006/relationships/slideLayout" Target="../slideLayouts/slideLayout4.xml"/><Relationship Id="rId6" Type="http://schemas.openxmlformats.org/officeDocument/2006/relationships/customXml" Target="../ink/ink14.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imageslive.co.uk/free_stock_image/book-copyspace-jpg-0" TargetMode="External"/><Relationship Id="rId2" Type="http://schemas.openxmlformats.org/officeDocument/2006/relationships/image" Target="../media/image47.jpg"/><Relationship Id="rId1" Type="http://schemas.openxmlformats.org/officeDocument/2006/relationships/slideLayout" Target="../slideLayouts/slideLayout2.xml"/><Relationship Id="rId5" Type="http://schemas.openxmlformats.org/officeDocument/2006/relationships/hyperlink" Target="https://sjp.pwn.pl/sjp/cytat;2450051.html" TargetMode="External"/><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7.png"/><Relationship Id="rId18" Type="http://schemas.openxmlformats.org/officeDocument/2006/relationships/customXml" Target="../ink/ink7.xml"/><Relationship Id="rId3" Type="http://schemas.openxmlformats.org/officeDocument/2006/relationships/hyperlink" Target="https://en.wikipedia.org/wiki/Aristotle%27s_biology" TargetMode="External"/><Relationship Id="rId21" Type="http://schemas.openxmlformats.org/officeDocument/2006/relationships/image" Target="../media/image90.png"/><Relationship Id="rId7" Type="http://schemas.openxmlformats.org/officeDocument/2006/relationships/image" Target="../media/image41.png"/><Relationship Id="rId12" Type="http://schemas.openxmlformats.org/officeDocument/2006/relationships/customXml" Target="../ink/ink3.xml"/><Relationship Id="rId17" Type="http://schemas.openxmlformats.org/officeDocument/2006/relationships/image" Target="../media/image8.png"/><Relationship Id="rId25" Type="http://schemas.openxmlformats.org/officeDocument/2006/relationships/hyperlink" Target="https://pl.wikipedia.org/wiki/Muriel_Bradbrook" TargetMode="External"/><Relationship Id="rId2" Type="http://schemas.openxmlformats.org/officeDocument/2006/relationships/image" Target="../media/image8.jpeg"/><Relationship Id="rId16" Type="http://schemas.openxmlformats.org/officeDocument/2006/relationships/customXml" Target="../ink/ink6.xml"/><Relationship Id="rId20" Type="http://schemas.openxmlformats.org/officeDocument/2006/relationships/customXml" Target="../ink/ink9.xml"/><Relationship Id="rId1" Type="http://schemas.openxmlformats.org/officeDocument/2006/relationships/slideLayout" Target="../slideLayouts/slideLayout4.xml"/><Relationship Id="rId6" Type="http://schemas.openxmlformats.org/officeDocument/2006/relationships/customXml" Target="../ink/ink1.xml"/><Relationship Id="rId11" Type="http://schemas.openxmlformats.org/officeDocument/2006/relationships/image" Target="../media/image60.png"/><Relationship Id="rId24" Type="http://schemas.openxmlformats.org/officeDocument/2006/relationships/image" Target="../media/image10.JPG"/><Relationship Id="rId5" Type="http://schemas.openxmlformats.org/officeDocument/2006/relationships/image" Target="../media/image9.jpeg"/><Relationship Id="rId15" Type="http://schemas.openxmlformats.org/officeDocument/2006/relationships/customXml" Target="../ink/ink5.xml"/><Relationship Id="rId23" Type="http://schemas.openxmlformats.org/officeDocument/2006/relationships/customXml" Target="../ink/ink11.xml"/><Relationship Id="rId19" Type="http://schemas.openxmlformats.org/officeDocument/2006/relationships/customXml" Target="../ink/ink8.xml"/><Relationship Id="rId4" Type="http://schemas.openxmlformats.org/officeDocument/2006/relationships/hyperlink" Target="https://creativecommons.org/licenses/by-sa/3.0/" TargetMode="External"/><Relationship Id="rId14" Type="http://schemas.openxmlformats.org/officeDocument/2006/relationships/customXml" Target="../ink/ink4.xml"/><Relationship Id="rId22" Type="http://schemas.openxmlformats.org/officeDocument/2006/relationships/customXml" Target="../ink/ink10.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pxhere.com/en/photo/714887" TargetMode="External"/><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courses.lumenlearning.com/boundless-communications/chapter/types-of-public-speeches/" TargetMode="External"/><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publicdomainpictures.net/en/view-image.php?image=282298&amp;picture=world-news-free-illustration" TargetMode="External"/><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pngall.com/lecture-png/download/42546" TargetMode="Externa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hyperlink" Target="https://www.pexels.com/photo/pile-of-books-2765617/" TargetMode="External"/><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s://fr.wikipedia.org/wiki/Amazon" TargetMode="External"/><Relationship Id="rId7" Type="http://schemas.openxmlformats.org/officeDocument/2006/relationships/hyperlink" Target="https://pngimg.com/download/20608" TargetMode="Externa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hyperlink" Target="http://oddblogger.com/how-can-olx-help-you/" TargetMode="External"/><Relationship Id="rId10" Type="http://schemas.openxmlformats.org/officeDocument/2006/relationships/hyperlink" Target="https://creativecommons.org/licenses/by-nc/3.0/" TargetMode="External"/><Relationship Id="rId4" Type="http://schemas.openxmlformats.org/officeDocument/2006/relationships/image" Target="../media/image58.jpg"/><Relationship Id="rId9" Type="http://schemas.openxmlformats.org/officeDocument/2006/relationships/hyperlink" Target="https://creativecommons.org/licenses/by-nc-nd/3.0/"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pexels.com/photo/book-e-book-e-reader-e-reading-1475287/" TargetMode="External"/><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flickr.com/photos/stevenpisano/40882367194" TargetMode="External"/><Relationship Id="rId2" Type="http://schemas.openxmlformats.org/officeDocument/2006/relationships/image" Target="../media/image61.jp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customXml" Target="../ink/ink49.xml"/><Relationship Id="rId4" Type="http://schemas.openxmlformats.org/officeDocument/2006/relationships/hyperlink" Target="https://creativecommons.org/licenses/by/3.0/"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obesia.com/index.php/musica/imagen-musica/3921-music-art-26421" TargetMode="External"/><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pxhere.com/en/photo/844536" TargetMode="External"/><Relationship Id="rId2" Type="http://schemas.openxmlformats.org/officeDocument/2006/relationships/image" Target="../media/image63.jpg!d"/><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s://businessinsider.com.pl/lifestyle/carmen-mola-slynna-hiszpanska-autorka-thrillerow-to-tak-naprawde-trzech-mezczyzn/pr1rjlk" TargetMode="Externa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hyperlink" Target="http://kissa-online.blogspot.com/2010/04/dico-18-dedicace-une-especedicounass.html" TargetMode="External"/><Relationship Id="rId7" Type="http://schemas.openxmlformats.org/officeDocument/2006/relationships/diagramQuickStyle" Target="../diagrams/quickStyle4.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creativecommons.org/licenses/by-nc-nd/3.0/" TargetMode="External"/><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rójwymiarowy ozdobny">
            <a:extLst>
              <a:ext uri="{FF2B5EF4-FFF2-40B4-BE49-F238E27FC236}">
                <a16:creationId xmlns:a16="http://schemas.microsoft.com/office/drawing/2014/main" id="{D806F96D-5BE0-485A-7E3E-55B4EA7234C2}"/>
              </a:ext>
            </a:extLst>
          </p:cNvPr>
          <p:cNvPicPr>
            <a:picLocks noChangeAspect="1"/>
          </p:cNvPicPr>
          <p:nvPr/>
        </p:nvPicPr>
        <p:blipFill rotWithShape="1">
          <a:blip r:embed="rId3">
            <a:alphaModFix amt="55000"/>
          </a:blip>
          <a:srcRect t="20345" b="7075"/>
          <a:stretch/>
        </p:blipFill>
        <p:spPr>
          <a:xfrm>
            <a:off x="20" y="1571"/>
            <a:ext cx="12191980" cy="6856429"/>
          </a:xfrm>
          <a:prstGeom prst="rect">
            <a:avLst/>
          </a:prstGeom>
        </p:spPr>
      </p:pic>
      <p:sp>
        <p:nvSpPr>
          <p:cNvPr id="11" name="Oval 1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44A667E-E2B1-16DB-77CA-1EAD50AF67C1}"/>
              </a:ext>
            </a:extLst>
          </p:cNvPr>
          <p:cNvSpPr>
            <a:spLocks noGrp="1"/>
          </p:cNvSpPr>
          <p:nvPr>
            <p:ph type="ctrTitle"/>
          </p:nvPr>
        </p:nvSpPr>
        <p:spPr>
          <a:xfrm>
            <a:off x="3577192" y="1032483"/>
            <a:ext cx="5037616" cy="2982360"/>
          </a:xfrm>
        </p:spPr>
        <p:txBody>
          <a:bodyPr>
            <a:normAutofit/>
          </a:bodyPr>
          <a:lstStyle/>
          <a:p>
            <a:r>
              <a:rPr lang="pl-PL" sz="5100" dirty="0"/>
              <a:t>PRAWO AUTORSKIE i PRAWA POKREWNE cz. 2</a:t>
            </a:r>
          </a:p>
        </p:txBody>
      </p:sp>
      <p:sp>
        <p:nvSpPr>
          <p:cNvPr id="3" name="Podtytuł 2">
            <a:extLst>
              <a:ext uri="{FF2B5EF4-FFF2-40B4-BE49-F238E27FC236}">
                <a16:creationId xmlns:a16="http://schemas.microsoft.com/office/drawing/2014/main" id="{C8A99D24-E433-CBC4-23FA-716A824334B8}"/>
              </a:ext>
            </a:extLst>
          </p:cNvPr>
          <p:cNvSpPr>
            <a:spLocks noGrp="1"/>
          </p:cNvSpPr>
          <p:nvPr>
            <p:ph type="subTitle" idx="1"/>
          </p:nvPr>
        </p:nvSpPr>
        <p:spPr>
          <a:xfrm>
            <a:off x="3577192" y="4106918"/>
            <a:ext cx="5037616" cy="1655762"/>
          </a:xfrm>
        </p:spPr>
        <p:txBody>
          <a:bodyPr>
            <a:normAutofit/>
          </a:bodyPr>
          <a:lstStyle/>
          <a:p>
            <a:r>
              <a:rPr lang="pl-PL" dirty="0"/>
              <a:t>dr Agnieszka Kwiecień-Madej</a:t>
            </a:r>
            <a:endParaRPr lang="pl-PL"/>
          </a:p>
        </p:txBody>
      </p:sp>
      <p:sp>
        <p:nvSpPr>
          <p:cNvPr id="13" name="Arc 1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Oval 1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43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ymbol zastępczy zawartości 9" descr="Obraz zawierający tekst&#10;&#10;Opis wygenerowany automatycznie">
            <a:extLst>
              <a:ext uri="{FF2B5EF4-FFF2-40B4-BE49-F238E27FC236}">
                <a16:creationId xmlns:a16="http://schemas.microsoft.com/office/drawing/2014/main" id="{D78A4B2E-54B0-A549-A5FE-1547FA56C413}"/>
              </a:ext>
            </a:extLst>
          </p:cNvPr>
          <p:cNvPicPr>
            <a:picLocks noGrp="1" noChangeAspect="1"/>
          </p:cNvPicPr>
          <p:nvPr>
            <p:ph idx="1"/>
          </p:nvPr>
        </p:nvPicPr>
        <p:blipFill rotWithShape="1">
          <a:blip r:embed="rId2">
            <a:alphaModFix/>
          </a:blip>
          <a:srcRect t="11380" r="-1" b="13601"/>
          <a:stretch/>
        </p:blipFill>
        <p:spPr>
          <a:xfrm>
            <a:off x="-21815" y="10"/>
            <a:ext cx="12188952" cy="6857990"/>
          </a:xfrm>
          <a:prstGeom prst="rect">
            <a:avLst/>
          </a:prstGeom>
        </p:spPr>
      </p:pic>
      <p:sp>
        <p:nvSpPr>
          <p:cNvPr id="11" name="pole tekstowe 10">
            <a:extLst>
              <a:ext uri="{FF2B5EF4-FFF2-40B4-BE49-F238E27FC236}">
                <a16:creationId xmlns:a16="http://schemas.microsoft.com/office/drawing/2014/main" id="{3ADE20D8-273C-7148-B0B4-1E0FBE1D6460}"/>
              </a:ext>
            </a:extLst>
          </p:cNvPr>
          <p:cNvSpPr txBox="1"/>
          <p:nvPr/>
        </p:nvSpPr>
        <p:spPr>
          <a:xfrm>
            <a:off x="207957" y="6580991"/>
            <a:ext cx="10985156" cy="276999"/>
          </a:xfrm>
          <a:prstGeom prst="rect">
            <a:avLst/>
          </a:prstGeom>
          <a:noFill/>
        </p:spPr>
        <p:txBody>
          <a:bodyPr wrap="square" rtlCol="0">
            <a:spAutoFit/>
          </a:bodyPr>
          <a:lstStyle/>
          <a:p>
            <a:r>
              <a:rPr lang="pl-PL" sz="1200" dirty="0">
                <a:solidFill>
                  <a:schemeClr val="bg1"/>
                </a:solidFill>
                <a:highlight>
                  <a:srgbClr val="FFFF00"/>
                </a:highlight>
              </a:rPr>
              <a:t>Źródło: </a:t>
            </a:r>
            <a:r>
              <a:rPr lang="pl-PL" sz="1200" dirty="0" err="1">
                <a:solidFill>
                  <a:schemeClr val="bg1"/>
                </a:solidFill>
                <a:highlight>
                  <a:srgbClr val="FFFF00"/>
                </a:highlight>
              </a:rPr>
              <a:t>ttps</a:t>
            </a:r>
            <a:r>
              <a:rPr lang="pl-PL" sz="1200" dirty="0">
                <a:solidFill>
                  <a:schemeClr val="bg1"/>
                </a:solidFill>
                <a:highlight>
                  <a:srgbClr val="FFFF00"/>
                </a:highlight>
              </a:rPr>
              <a:t>://</a:t>
            </a:r>
            <a:r>
              <a:rPr lang="pl-PL" sz="1200" dirty="0" err="1">
                <a:solidFill>
                  <a:schemeClr val="bg1"/>
                </a:solidFill>
                <a:highlight>
                  <a:srgbClr val="FFFF00"/>
                </a:highlight>
              </a:rPr>
              <a:t>www.newsweek.pl</a:t>
            </a:r>
            <a:r>
              <a:rPr lang="pl-PL" sz="1200" dirty="0">
                <a:solidFill>
                  <a:schemeClr val="bg1"/>
                </a:solidFill>
                <a:highlight>
                  <a:srgbClr val="FFFF00"/>
                </a:highlight>
              </a:rPr>
              <a:t>/polska/niebezpieczne-zwiazki-komorowskiego-to-plagiat-zobacz-przyklady-zapozyczen/rwq0q30</a:t>
            </a:r>
          </a:p>
        </p:txBody>
      </p:sp>
    </p:spTree>
    <p:extLst>
      <p:ext uri="{BB962C8B-B14F-4D97-AF65-F5344CB8AC3E}">
        <p14:creationId xmlns:p14="http://schemas.microsoft.com/office/powerpoint/2010/main" val="1842794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3D08CA26-8F16-9849-B80E-38F7CA09A4E9}"/>
              </a:ext>
            </a:extLst>
          </p:cNvPr>
          <p:cNvSpPr>
            <a:spLocks noGrp="1"/>
          </p:cNvSpPr>
          <p:nvPr>
            <p:ph type="body" idx="1"/>
          </p:nvPr>
        </p:nvSpPr>
        <p:spPr>
          <a:xfrm>
            <a:off x="5010299" y="305876"/>
            <a:ext cx="4886325" cy="590566"/>
          </a:xfrm>
        </p:spPr>
        <p:txBody>
          <a:bodyPr>
            <a:noAutofit/>
          </a:bodyPr>
          <a:lstStyle/>
          <a:p>
            <a:r>
              <a:rPr lang="pl-PL" dirty="0"/>
              <a:t>Odpowiedzialność dyscyplinarna studentów</a:t>
            </a:r>
          </a:p>
        </p:txBody>
      </p:sp>
      <p:sp>
        <p:nvSpPr>
          <p:cNvPr id="5" name="Symbol zastępczy zawartości 4">
            <a:extLst>
              <a:ext uri="{FF2B5EF4-FFF2-40B4-BE49-F238E27FC236}">
                <a16:creationId xmlns:a16="http://schemas.microsoft.com/office/drawing/2014/main" id="{35585139-E6C9-764C-BBF5-209EE52054BA}"/>
              </a:ext>
            </a:extLst>
          </p:cNvPr>
          <p:cNvSpPr>
            <a:spLocks noGrp="1"/>
          </p:cNvSpPr>
          <p:nvPr>
            <p:ph sz="half" idx="2"/>
          </p:nvPr>
        </p:nvSpPr>
        <p:spPr>
          <a:xfrm>
            <a:off x="4930345" y="988541"/>
            <a:ext cx="7105135" cy="2246361"/>
          </a:xfrm>
        </p:spPr>
        <p:txBody>
          <a:bodyPr>
            <a:normAutofit fontScale="62500" lnSpcReduction="20000"/>
          </a:bodyPr>
          <a:lstStyle/>
          <a:p>
            <a:r>
              <a:rPr lang="pl-PL" dirty="0"/>
              <a:t>Dział VII </a:t>
            </a:r>
            <a:r>
              <a:rPr lang="pl-PL" dirty="0" err="1"/>
              <a:t>rozdz</a:t>
            </a:r>
            <a:r>
              <a:rPr lang="pl-PL" dirty="0"/>
              <a:t>, 2 w art. 307–321 </a:t>
            </a:r>
            <a:r>
              <a:rPr lang="pl-PL" dirty="0" err="1"/>
              <a:t>p.s.w.n</a:t>
            </a:r>
            <a:r>
              <a:rPr lang="pl-PL" dirty="0"/>
              <a:t>.</a:t>
            </a:r>
          </a:p>
          <a:p>
            <a:r>
              <a:rPr lang="pl-PL" dirty="0"/>
              <a:t>Rozporządzenie Ministra Nauki i Szkolnictwa Wyższego z 28.09.2018 r. w sprawie szczegółowego trybu postepowania wyjaśniającego i dyscyplinarnego w sprawach studentów, a także sposobu wykonywania kar dyscyplinarnych i ich zatarcia. </a:t>
            </a:r>
          </a:p>
          <a:p>
            <a:r>
              <a:rPr lang="pl-PL" dirty="0"/>
              <a:t>Kary: upomnienie, nagana, nagana z ostrzeżeniem, zawieszenie w określonych prawach studenta na okres do roku, wydalenie z uczelni (art. 308 </a:t>
            </a:r>
            <a:r>
              <a:rPr lang="pl-PL" dirty="0" err="1"/>
              <a:t>p.s.w.n</a:t>
            </a:r>
            <a:r>
              <a:rPr lang="pl-PL" dirty="0"/>
              <a:t>.)</a:t>
            </a:r>
          </a:p>
          <a:p>
            <a:endParaRPr lang="pl-PL" dirty="0"/>
          </a:p>
        </p:txBody>
      </p:sp>
      <p:sp>
        <p:nvSpPr>
          <p:cNvPr id="6" name="Symbol zastępczy tekstu 5">
            <a:extLst>
              <a:ext uri="{FF2B5EF4-FFF2-40B4-BE49-F238E27FC236}">
                <a16:creationId xmlns:a16="http://schemas.microsoft.com/office/drawing/2014/main" id="{8E59B7AB-6248-5D46-A8BE-5E39E2B87AC5}"/>
              </a:ext>
            </a:extLst>
          </p:cNvPr>
          <p:cNvSpPr>
            <a:spLocks noGrp="1"/>
          </p:cNvSpPr>
          <p:nvPr>
            <p:ph type="body" sz="quarter" idx="3"/>
          </p:nvPr>
        </p:nvSpPr>
        <p:spPr>
          <a:xfrm>
            <a:off x="4930345" y="3133716"/>
            <a:ext cx="4886325" cy="590566"/>
          </a:xfrm>
        </p:spPr>
        <p:txBody>
          <a:bodyPr>
            <a:normAutofit/>
          </a:bodyPr>
          <a:lstStyle/>
          <a:p>
            <a:r>
              <a:rPr lang="pl-PL" dirty="0"/>
              <a:t>Odpowiedzialność karna</a:t>
            </a:r>
          </a:p>
        </p:txBody>
      </p:sp>
      <p:sp>
        <p:nvSpPr>
          <p:cNvPr id="7" name="Symbol zastępczy zawartości 6">
            <a:extLst>
              <a:ext uri="{FF2B5EF4-FFF2-40B4-BE49-F238E27FC236}">
                <a16:creationId xmlns:a16="http://schemas.microsoft.com/office/drawing/2014/main" id="{FB2711C8-7D51-6C42-8405-31BBFBE58BF7}"/>
              </a:ext>
            </a:extLst>
          </p:cNvPr>
          <p:cNvSpPr>
            <a:spLocks noGrp="1"/>
          </p:cNvSpPr>
          <p:nvPr>
            <p:ph sz="quarter" idx="4"/>
          </p:nvPr>
        </p:nvSpPr>
        <p:spPr>
          <a:xfrm>
            <a:off x="4831492" y="3908480"/>
            <a:ext cx="6408007" cy="3222630"/>
          </a:xfrm>
        </p:spPr>
        <p:txBody>
          <a:bodyPr>
            <a:normAutofit fontScale="62500" lnSpcReduction="20000"/>
          </a:bodyPr>
          <a:lstStyle/>
          <a:p>
            <a:r>
              <a:rPr lang="pl-PL" dirty="0"/>
              <a:t>Odpowiedzialność karną z tytułu popełnienia plagiatu ponosi ten, kto – zgodnie z art. 115 ust. 1 pr. aut.:</a:t>
            </a:r>
          </a:p>
          <a:p>
            <a:pPr marL="285750" indent="-285750">
              <a:buFont typeface="Arial" panose="020B0604020202020204" pitchFamily="34" charset="0"/>
              <a:buChar char="•"/>
            </a:pPr>
            <a:r>
              <a:rPr lang="pl-PL" dirty="0"/>
              <a:t>przywłaszcza sobie autorstwo albo</a:t>
            </a:r>
          </a:p>
          <a:p>
            <a:pPr marL="285750" indent="-285750">
              <a:buFont typeface="Arial" panose="020B0604020202020204" pitchFamily="34" charset="0"/>
              <a:buChar char="•"/>
            </a:pPr>
            <a:r>
              <a:rPr lang="pl-PL" dirty="0"/>
              <a:t>wprowadza w błąd co do autorstwa całości lub części cudzego utworu albo artystycznego wykonania</a:t>
            </a:r>
          </a:p>
          <a:p>
            <a:r>
              <a:rPr lang="pl-PL" dirty="0"/>
              <a:t>Kary: kara grzywny lub ograniczenia wolności lub pozbawienia wolności do lat 3</a:t>
            </a:r>
          </a:p>
        </p:txBody>
      </p:sp>
      <p:pic>
        <p:nvPicPr>
          <p:cNvPr id="9" name="Obraz 8">
            <a:extLst>
              <a:ext uri="{FF2B5EF4-FFF2-40B4-BE49-F238E27FC236}">
                <a16:creationId xmlns:a16="http://schemas.microsoft.com/office/drawing/2014/main" id="{10AF7027-3465-3245-AC52-A4E8EC2483F3}"/>
              </a:ext>
            </a:extLst>
          </p:cNvPr>
          <p:cNvPicPr>
            <a:picLocks noChangeAspect="1"/>
          </p:cNvPicPr>
          <p:nvPr/>
        </p:nvPicPr>
        <p:blipFill>
          <a:blip r:embed="rId2">
            <a:alphaModFix amt="73000"/>
            <a:extLst>
              <a:ext uri="{837473B0-CC2E-450A-ABE3-18F120FF3D39}">
                <a1611:picAttrSrcUrl xmlns:a1611="http://schemas.microsoft.com/office/drawing/2016/11/main" r:id="rId3"/>
              </a:ext>
            </a:extLst>
          </a:blip>
          <a:stretch>
            <a:fillRect/>
          </a:stretch>
        </p:blipFill>
        <p:spPr>
          <a:xfrm>
            <a:off x="-62718" y="1820174"/>
            <a:ext cx="4609450" cy="3217651"/>
          </a:xfrm>
          <a:prstGeom prst="rect">
            <a:avLst/>
          </a:prstGeom>
          <a:effectLst>
            <a:softEdge rad="319050"/>
          </a:effectLst>
        </p:spPr>
      </p:pic>
      <p:sp>
        <p:nvSpPr>
          <p:cNvPr id="2" name="Tytuł 1">
            <a:extLst>
              <a:ext uri="{FF2B5EF4-FFF2-40B4-BE49-F238E27FC236}">
                <a16:creationId xmlns:a16="http://schemas.microsoft.com/office/drawing/2014/main" id="{3A2011A2-CFFD-644E-9432-A6E6BE29A89F}"/>
              </a:ext>
            </a:extLst>
          </p:cNvPr>
          <p:cNvSpPr>
            <a:spLocks noGrp="1"/>
          </p:cNvSpPr>
          <p:nvPr>
            <p:ph type="title"/>
          </p:nvPr>
        </p:nvSpPr>
        <p:spPr>
          <a:xfrm rot="18420566">
            <a:off x="-389258" y="1890096"/>
            <a:ext cx="5061243" cy="2689614"/>
          </a:xfrm>
        </p:spPr>
        <p:txBody>
          <a:bodyPr>
            <a:normAutofit/>
          </a:bodyPr>
          <a:lstStyle/>
          <a:p>
            <a:r>
              <a:rPr lang="pl-PL" sz="3200" dirty="0"/>
              <a:t>Odpowiedzialność</a:t>
            </a:r>
          </a:p>
        </p:txBody>
      </p:sp>
      <p:sp>
        <p:nvSpPr>
          <p:cNvPr id="10" name="pole tekstowe 9">
            <a:extLst>
              <a:ext uri="{FF2B5EF4-FFF2-40B4-BE49-F238E27FC236}">
                <a16:creationId xmlns:a16="http://schemas.microsoft.com/office/drawing/2014/main" id="{77204511-1EEC-FB41-BEB9-7BB19BC2A8F9}"/>
              </a:ext>
            </a:extLst>
          </p:cNvPr>
          <p:cNvSpPr txBox="1"/>
          <p:nvPr/>
        </p:nvSpPr>
        <p:spPr>
          <a:xfrm>
            <a:off x="199359" y="6900278"/>
            <a:ext cx="3174036" cy="230832"/>
          </a:xfrm>
          <a:prstGeom prst="rect">
            <a:avLst/>
          </a:prstGeom>
          <a:noFill/>
        </p:spPr>
        <p:txBody>
          <a:bodyPr wrap="square" rtlCol="0">
            <a:spAutoFit/>
          </a:bodyPr>
          <a:lstStyle/>
          <a:p>
            <a:r>
              <a:rPr lang="pl-PL" sz="900">
                <a:hlinkClick r:id="rId3" tooltip="https://www.superbelfrzy.edu.pl/pomyslodajnia/dlaczego-warto-tworzyc-kontrakt-grupowy/"/>
              </a:rPr>
              <a:t>To zdjęcie</a:t>
            </a:r>
            <a:r>
              <a:rPr lang="pl-PL" sz="900"/>
              <a:t>, autor: Nieznany autor, licencja: </a:t>
            </a:r>
            <a:r>
              <a:rPr lang="pl-PL" sz="900">
                <a:hlinkClick r:id="rId4" tooltip="https://creativecommons.org/licenses/by-sa/3.0/"/>
              </a:rPr>
              <a:t>CC BY-SA</a:t>
            </a:r>
            <a:endParaRPr lang="pl-PL" sz="900"/>
          </a:p>
        </p:txBody>
      </p:sp>
    </p:spTree>
    <p:extLst>
      <p:ext uri="{BB962C8B-B14F-4D97-AF65-F5344CB8AC3E}">
        <p14:creationId xmlns:p14="http://schemas.microsoft.com/office/powerpoint/2010/main" val="334123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9A434AE-7203-6941-B4DA-07905F0169FD}"/>
              </a:ext>
            </a:extLst>
          </p:cNvPr>
          <p:cNvSpPr>
            <a:spLocks noGrp="1"/>
          </p:cNvSpPr>
          <p:nvPr>
            <p:ph type="title"/>
          </p:nvPr>
        </p:nvSpPr>
        <p:spPr>
          <a:xfrm>
            <a:off x="642918" y="1072110"/>
            <a:ext cx="3611029" cy="1862345"/>
          </a:xfrm>
        </p:spPr>
        <p:txBody>
          <a:bodyPr>
            <a:normAutofit/>
          </a:bodyPr>
          <a:lstStyle/>
          <a:p>
            <a:pPr>
              <a:lnSpc>
                <a:spcPct val="140000"/>
              </a:lnSpc>
            </a:pPr>
            <a:r>
              <a:rPr lang="pl-PL" sz="2500"/>
              <a:t>Art. 15 a ust. 3</a:t>
            </a:r>
            <a:br>
              <a:rPr lang="pl-PL" sz="2500"/>
            </a:br>
            <a:r>
              <a:rPr lang="pl-PL" sz="2500"/>
              <a:t>[jednolity system </a:t>
            </a:r>
            <a:r>
              <a:rPr lang="pl-PL" sz="2500" err="1"/>
              <a:t>antyplagiatowy</a:t>
            </a:r>
            <a:r>
              <a:rPr lang="pl-PL" sz="2500"/>
              <a:t>]</a:t>
            </a:r>
          </a:p>
        </p:txBody>
      </p:sp>
      <p:sp>
        <p:nvSpPr>
          <p:cNvPr id="3" name="Symbol zastępczy zawartości 2">
            <a:extLst>
              <a:ext uri="{FF2B5EF4-FFF2-40B4-BE49-F238E27FC236}">
                <a16:creationId xmlns:a16="http://schemas.microsoft.com/office/drawing/2014/main" id="{5207A110-DF08-E549-8AE2-106F0CEB2135}"/>
              </a:ext>
            </a:extLst>
          </p:cNvPr>
          <p:cNvSpPr>
            <a:spLocks noGrp="1"/>
          </p:cNvSpPr>
          <p:nvPr>
            <p:ph idx="1"/>
          </p:nvPr>
        </p:nvSpPr>
        <p:spPr>
          <a:xfrm>
            <a:off x="637874" y="2934455"/>
            <a:ext cx="3616073" cy="2840139"/>
          </a:xfrm>
        </p:spPr>
        <p:txBody>
          <a:bodyPr anchor="t">
            <a:normAutofit/>
          </a:bodyPr>
          <a:lstStyle/>
          <a:p>
            <a:pPr>
              <a:lnSpc>
                <a:spcPct val="130000"/>
              </a:lnSpc>
            </a:pPr>
            <a:r>
              <a:rPr lang="pl-PL" sz="1100"/>
              <a:t>Minister właściwy do spraw szkolnictwa wyższego i nauki może korzystać z prac dyplomowych i rozpraw doktorskich znajdujących się w prowadzonych przez niego bazach danych w zakresie niezbędnym do zapewnienia prawidłowego utrzymania i rozwoju tych baz oraz współpracujących z nimi systemów informatycznych.</a:t>
            </a:r>
          </a:p>
        </p:txBody>
      </p:sp>
      <p:pic>
        <p:nvPicPr>
          <p:cNvPr id="7" name="Obraz 6" descr="Obraz zawierający zrzut ekranu, tekst, diagram, Czcionka&#10;&#10;Opis wygenerowany automatycznie">
            <a:extLst>
              <a:ext uri="{FF2B5EF4-FFF2-40B4-BE49-F238E27FC236}">
                <a16:creationId xmlns:a16="http://schemas.microsoft.com/office/drawing/2014/main" id="{9C99A975-84F5-6D5E-117A-355C79766901}"/>
              </a:ext>
            </a:extLst>
          </p:cNvPr>
          <p:cNvPicPr>
            <a:picLocks noChangeAspect="1"/>
          </p:cNvPicPr>
          <p:nvPr/>
        </p:nvPicPr>
        <p:blipFill>
          <a:blip r:embed="rId2"/>
          <a:stretch>
            <a:fillRect/>
          </a:stretch>
        </p:blipFill>
        <p:spPr>
          <a:xfrm>
            <a:off x="5188714" y="1702666"/>
            <a:ext cx="6514470" cy="3452667"/>
          </a:xfrm>
          <a:prstGeom prst="rect">
            <a:avLst/>
          </a:prstGeom>
        </p:spPr>
      </p:pic>
      <p:sp>
        <p:nvSpPr>
          <p:cNvPr id="8" name="pole tekstowe 7">
            <a:extLst>
              <a:ext uri="{FF2B5EF4-FFF2-40B4-BE49-F238E27FC236}">
                <a16:creationId xmlns:a16="http://schemas.microsoft.com/office/drawing/2014/main" id="{E1EDF66F-E0F3-F831-A583-8E2BB3DB174B}"/>
              </a:ext>
            </a:extLst>
          </p:cNvPr>
          <p:cNvSpPr txBox="1"/>
          <p:nvPr/>
        </p:nvSpPr>
        <p:spPr>
          <a:xfrm>
            <a:off x="5055326" y="5460274"/>
            <a:ext cx="5747657" cy="646331"/>
          </a:xfrm>
          <a:prstGeom prst="rect">
            <a:avLst/>
          </a:prstGeom>
          <a:noFill/>
        </p:spPr>
        <p:txBody>
          <a:bodyPr wrap="square" rtlCol="0">
            <a:spAutoFit/>
          </a:bodyPr>
          <a:lstStyle/>
          <a:p>
            <a:r>
              <a:rPr lang="pl-PL" dirty="0"/>
              <a:t>Źródło: </a:t>
            </a:r>
            <a:r>
              <a:rPr lang="pl-PL" dirty="0">
                <a:hlinkClick r:id="rId3"/>
              </a:rPr>
              <a:t>https://jsa-cp.opi.org.pl/jak-dziala/</a:t>
            </a:r>
            <a:r>
              <a:rPr lang="pl-PL" dirty="0"/>
              <a:t>, dostęp: 15.12.2023 r.</a:t>
            </a:r>
          </a:p>
        </p:txBody>
      </p:sp>
    </p:spTree>
    <p:extLst>
      <p:ext uri="{BB962C8B-B14F-4D97-AF65-F5344CB8AC3E}">
        <p14:creationId xmlns:p14="http://schemas.microsoft.com/office/powerpoint/2010/main" val="3538762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8B79324-AA8F-5DDF-EF07-05FAF914045D}"/>
              </a:ext>
            </a:extLst>
          </p:cNvPr>
          <p:cNvSpPr>
            <a:spLocks noGrp="1"/>
          </p:cNvSpPr>
          <p:nvPr>
            <p:ph type="title"/>
          </p:nvPr>
        </p:nvSpPr>
        <p:spPr>
          <a:xfrm>
            <a:off x="6579450" y="727627"/>
            <a:ext cx="4957553" cy="1645920"/>
          </a:xfrm>
        </p:spPr>
        <p:txBody>
          <a:bodyPr vert="horz" lIns="91440" tIns="45720" rIns="91440" bIns="45720" rtlCol="0" anchor="ctr">
            <a:normAutofit/>
          </a:bodyPr>
          <a:lstStyle/>
          <a:p>
            <a:r>
              <a:rPr lang="en-US" sz="3700"/>
              <a:t>Autoplagiat – dopuszczalny czy nie?</a:t>
            </a:r>
          </a:p>
        </p:txBody>
      </p:sp>
      <p:pic>
        <p:nvPicPr>
          <p:cNvPr id="9" name="Symbol zastępczy zawartości 8" descr="Obraz zawierający otwieracz, osoba, narzędzie&#10;&#10;Opis wygenerowany automatycznie">
            <a:extLst>
              <a:ext uri="{FF2B5EF4-FFF2-40B4-BE49-F238E27FC236}">
                <a16:creationId xmlns:a16="http://schemas.microsoft.com/office/drawing/2014/main" id="{93B70654-2B72-5B02-2BFF-8968CB411947}"/>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1205256" y="1859948"/>
            <a:ext cx="4414438" cy="3156268"/>
          </a:xfrm>
          <a:prstGeom prst="rect">
            <a:avLst/>
          </a:prstGeom>
        </p:spPr>
      </p:pic>
      <p:sp>
        <p:nvSpPr>
          <p:cNvPr id="3" name="Symbol zastępczy zawartości 2">
            <a:extLst>
              <a:ext uri="{FF2B5EF4-FFF2-40B4-BE49-F238E27FC236}">
                <a16:creationId xmlns:a16="http://schemas.microsoft.com/office/drawing/2014/main" id="{7A6DAD8C-0905-C14A-72DC-512A6AC1F53E}"/>
              </a:ext>
            </a:extLst>
          </p:cNvPr>
          <p:cNvSpPr>
            <a:spLocks noGrp="1"/>
          </p:cNvSpPr>
          <p:nvPr>
            <p:ph sz="half" idx="1"/>
          </p:nvPr>
        </p:nvSpPr>
        <p:spPr>
          <a:xfrm>
            <a:off x="6579450" y="2538919"/>
            <a:ext cx="4957554" cy="3496120"/>
          </a:xfrm>
        </p:spPr>
        <p:txBody>
          <a:bodyPr vert="horz" lIns="91440" tIns="45720" rIns="91440" bIns="45720" rtlCol="0">
            <a:normAutofit/>
          </a:bodyPr>
          <a:lstStyle/>
          <a:p>
            <a:pPr>
              <a:lnSpc>
                <a:spcPct val="90000"/>
              </a:lnSpc>
            </a:pPr>
            <a:r>
              <a:rPr lang="en-US" sz="1500"/>
              <a:t>Praktyka polegająca na wielokrotnym publikowaniu tego samego dzieła w całości lub w części przez jego twórcę, w którym nie dokonał on żadnych zamian albo wprowadził jedynie niewielkie zamiany, tak że zasadniczy trzon pozostał niezmieniony [J. Sieńczyło-Chlabicz, J. Banasiuk, Pojęcie i istota zjawiska autoplagiatu w twórczości naukowej PiP 2012/3, s. 11-12]</a:t>
            </a:r>
          </a:p>
          <a:p>
            <a:pPr>
              <a:lnSpc>
                <a:spcPct val="90000"/>
              </a:lnSpc>
            </a:pPr>
            <a:r>
              <a:rPr lang="en-US" sz="1500"/>
              <a:t>Autoplagiat nie jest plagiatem. Nie można być plagiatorem własnego dzieła.</a:t>
            </a:r>
          </a:p>
          <a:p>
            <a:pPr>
              <a:lnSpc>
                <a:spcPct val="90000"/>
              </a:lnSpc>
            </a:pPr>
            <a:r>
              <a:rPr lang="en-US" sz="1500"/>
              <a:t>Możliwe jest naruszenie autorskich prawa majątkowych, jeśli twórca w ramach „autopowtórzenia” wykorzystuje utwór, do którego prawa majątkowe przeniósł na inny podmiot np. wydawcę. </a:t>
            </a:r>
          </a:p>
        </p:txBody>
      </p:sp>
      <p:sp>
        <p:nvSpPr>
          <p:cNvPr id="10" name="pole tekstowe 9">
            <a:extLst>
              <a:ext uri="{FF2B5EF4-FFF2-40B4-BE49-F238E27FC236}">
                <a16:creationId xmlns:a16="http://schemas.microsoft.com/office/drawing/2014/main" id="{9B45823B-5434-3905-8CE0-D51C62E03712}"/>
              </a:ext>
            </a:extLst>
          </p:cNvPr>
          <p:cNvSpPr txBox="1"/>
          <p:nvPr/>
        </p:nvSpPr>
        <p:spPr>
          <a:xfrm>
            <a:off x="3477762" y="5035060"/>
            <a:ext cx="2141932" cy="200055"/>
          </a:xfrm>
          <a:prstGeom prst="rect">
            <a:avLst/>
          </a:prstGeom>
          <a:solidFill>
            <a:srgbClr val="000000"/>
          </a:solidFill>
        </p:spPr>
        <p:txBody>
          <a:bodyPr wrap="none" rtlCol="0">
            <a:spAutoFit/>
          </a:bodyPr>
          <a:lstStyle/>
          <a:p>
            <a:pPr algn="r">
              <a:spcAft>
                <a:spcPts val="600"/>
              </a:spcAft>
            </a:pPr>
            <a:r>
              <a:rPr lang="pl-PL" sz="700" dirty="0">
                <a:solidFill>
                  <a:srgbClr val="FFFFFF"/>
                </a:solidFill>
                <a:hlinkClick r:id="rId3" tooltip="https://de.xcv.wiki/wiki/Plagiarism">
                  <a:extLst>
                    <a:ext uri="{A12FA001-AC4F-418D-AE19-62706E023703}">
                      <ahyp:hlinkClr xmlns:ahyp="http://schemas.microsoft.com/office/drawing/2018/hyperlinkcolor" val="tx"/>
                    </a:ext>
                  </a:extLst>
                </a:hlinkClick>
              </a:rPr>
              <a:t>To zdjęcie</a:t>
            </a:r>
            <a:r>
              <a:rPr lang="pl-PL" sz="700" dirty="0">
                <a:solidFill>
                  <a:srgbClr val="FFFFFF"/>
                </a:solidFill>
              </a:rPr>
              <a:t>, autor: Nieznany autor, licencja: </a:t>
            </a:r>
            <a:r>
              <a:rPr lang="pl-PL" sz="700" dirty="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dirty="0">
              <a:solidFill>
                <a:srgbClr val="FFFFFF"/>
              </a:solidFill>
            </a:endParaRPr>
          </a:p>
        </p:txBody>
      </p:sp>
    </p:spTree>
    <p:extLst>
      <p:ext uri="{BB962C8B-B14F-4D97-AF65-F5344CB8AC3E}">
        <p14:creationId xmlns:p14="http://schemas.microsoft.com/office/powerpoint/2010/main" val="655767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FD8FB4-293F-5D43-857F-BDC3140B953E}"/>
              </a:ext>
            </a:extLst>
          </p:cNvPr>
          <p:cNvSpPr>
            <a:spLocks noGrp="1"/>
          </p:cNvSpPr>
          <p:nvPr>
            <p:ph type="title"/>
          </p:nvPr>
        </p:nvSpPr>
        <p:spPr>
          <a:xfrm>
            <a:off x="353291" y="412809"/>
            <a:ext cx="5890590" cy="1026967"/>
          </a:xfrm>
          <a:effectLst>
            <a:reflection blurRad="385193" stA="45000" endPos="65000" dist="50800" dir="5400000" sy="-100000" algn="bl" rotWithShape="0"/>
          </a:effectLst>
        </p:spPr>
        <p:txBody>
          <a:bodyPr anchor="b">
            <a:normAutofit/>
          </a:bodyPr>
          <a:lstStyle/>
          <a:p>
            <a:r>
              <a:rPr lang="pl-PL" sz="4400" dirty="0" err="1">
                <a:solidFill>
                  <a:schemeClr val="bg1"/>
                </a:solidFill>
                <a:highlight>
                  <a:srgbClr val="C0C0C0"/>
                </a:highlight>
              </a:rPr>
              <a:t>Ghostwriting</a:t>
            </a:r>
            <a:endParaRPr lang="pl-PL" sz="4400" dirty="0">
              <a:solidFill>
                <a:schemeClr val="bg1"/>
              </a:solidFill>
              <a:highlight>
                <a:srgbClr val="C0C0C0"/>
              </a:highlight>
            </a:endParaRPr>
          </a:p>
        </p:txBody>
      </p:sp>
      <p:pic>
        <p:nvPicPr>
          <p:cNvPr id="9" name="Obraz 8">
            <a:extLst>
              <a:ext uri="{FF2B5EF4-FFF2-40B4-BE49-F238E27FC236}">
                <a16:creationId xmlns:a16="http://schemas.microsoft.com/office/drawing/2014/main" id="{FE20CA3E-FA79-2818-268F-C2065799D63C}"/>
              </a:ext>
            </a:extLst>
          </p:cNvPr>
          <p:cNvPicPr>
            <a:picLocks noChangeAspect="1"/>
          </p:cNvPicPr>
          <p:nvPr/>
        </p:nvPicPr>
        <p:blipFill>
          <a:blip r:embed="rId2">
            <a:alphaModFix amt="19000"/>
            <a:extLst>
              <a:ext uri="{837473B0-CC2E-450A-ABE3-18F120FF3D39}">
                <a1611:picAttrSrcUrl xmlns:a1611="http://schemas.microsoft.com/office/drawing/2016/11/main" r:id="rId3"/>
              </a:ext>
            </a:extLst>
          </a:blip>
          <a:stretch>
            <a:fillRect/>
          </a:stretch>
        </p:blipFill>
        <p:spPr>
          <a:xfrm>
            <a:off x="546528" y="1597367"/>
            <a:ext cx="5816600" cy="4572000"/>
          </a:xfrm>
          <a:prstGeom prst="rect">
            <a:avLst/>
          </a:prstGeom>
        </p:spPr>
      </p:pic>
      <p:sp>
        <p:nvSpPr>
          <p:cNvPr id="3" name="Symbol zastępczy zawartości 2">
            <a:extLst>
              <a:ext uri="{FF2B5EF4-FFF2-40B4-BE49-F238E27FC236}">
                <a16:creationId xmlns:a16="http://schemas.microsoft.com/office/drawing/2014/main" id="{C6F13395-FEEE-B849-B69B-AB07DB5B1685}"/>
              </a:ext>
            </a:extLst>
          </p:cNvPr>
          <p:cNvSpPr>
            <a:spLocks noGrp="1"/>
          </p:cNvSpPr>
          <p:nvPr>
            <p:ph idx="1"/>
          </p:nvPr>
        </p:nvSpPr>
        <p:spPr>
          <a:xfrm>
            <a:off x="838199" y="3190875"/>
            <a:ext cx="5890591" cy="2986087"/>
          </a:xfrm>
        </p:spPr>
        <p:txBody>
          <a:bodyPr>
            <a:normAutofit/>
          </a:bodyPr>
          <a:lstStyle/>
          <a:p>
            <a:r>
              <a:rPr lang="pl-PL" sz="1800" dirty="0">
                <a:solidFill>
                  <a:schemeClr val="tx1">
                    <a:alpha val="60000"/>
                  </a:schemeClr>
                </a:solidFill>
              </a:rPr>
              <a:t>Celowe przypisywanie przez twórcę autorstwa stworzonego przez siebie dzieła innej osobie. </a:t>
            </a:r>
          </a:p>
          <a:p>
            <a:endParaRPr lang="pl-PL" sz="1800" dirty="0">
              <a:solidFill>
                <a:schemeClr val="tx1">
                  <a:alpha val="60000"/>
                </a:schemeClr>
              </a:solidFill>
            </a:endParaRPr>
          </a:p>
          <a:p>
            <a:r>
              <a:rPr lang="pl-PL" sz="1800" dirty="0">
                <a:solidFill>
                  <a:schemeClr val="tx1">
                    <a:alpha val="60000"/>
                  </a:schemeClr>
                </a:solidFill>
              </a:rPr>
              <a:t>„Zafałszowanie autorstwa”</a:t>
            </a:r>
          </a:p>
        </p:txBody>
      </p:sp>
      <p:pic>
        <p:nvPicPr>
          <p:cNvPr id="6" name="Obraz 5">
            <a:extLst>
              <a:ext uri="{FF2B5EF4-FFF2-40B4-BE49-F238E27FC236}">
                <a16:creationId xmlns:a16="http://schemas.microsoft.com/office/drawing/2014/main" id="{E61118C5-35F9-154A-84D1-622EC89AE404}"/>
              </a:ext>
            </a:extLst>
          </p:cNvPr>
          <p:cNvPicPr>
            <a:picLocks noChangeAspect="1"/>
          </p:cNvPicPr>
          <p:nvPr/>
        </p:nvPicPr>
        <p:blipFill rotWithShape="1">
          <a:blip r:embed="rId4">
            <a:alphaModFix amt="80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1" b="1329"/>
          <a:stretch/>
        </p:blipFill>
        <p:spPr>
          <a:xfrm>
            <a:off x="7236477" y="486560"/>
            <a:ext cx="4465948" cy="2941431"/>
          </a:xfrm>
          <a:prstGeom prst="rect">
            <a:avLst/>
          </a:prstGeom>
        </p:spPr>
      </p:pic>
      <p:pic>
        <p:nvPicPr>
          <p:cNvPr id="8" name="Obraz 7">
            <a:extLst>
              <a:ext uri="{FF2B5EF4-FFF2-40B4-BE49-F238E27FC236}">
                <a16:creationId xmlns:a16="http://schemas.microsoft.com/office/drawing/2014/main" id="{DA949175-9190-0B47-B018-FB600F2D2B9C}"/>
              </a:ext>
            </a:extLst>
          </p:cNvPr>
          <p:cNvPicPr>
            <a:picLocks noChangeAspect="1"/>
          </p:cNvPicPr>
          <p:nvPr/>
        </p:nvPicPr>
        <p:blipFill rotWithShape="1">
          <a:blip r:embed="rId6">
            <a:alphaModFix amt="80000"/>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20852" r="3" b="20367"/>
          <a:stretch/>
        </p:blipFill>
        <p:spPr>
          <a:xfrm>
            <a:off x="7236477" y="3427991"/>
            <a:ext cx="4465948" cy="2941431"/>
          </a:xfrm>
          <a:prstGeom prst="rect">
            <a:avLst/>
          </a:prstGeom>
        </p:spPr>
      </p:pic>
      <p:sp>
        <p:nvSpPr>
          <p:cNvPr id="5" name="pole tekstowe 4">
            <a:extLst>
              <a:ext uri="{FF2B5EF4-FFF2-40B4-BE49-F238E27FC236}">
                <a16:creationId xmlns:a16="http://schemas.microsoft.com/office/drawing/2014/main" id="{908C668A-E309-4544-86E9-7BEA99F27279}"/>
              </a:ext>
            </a:extLst>
          </p:cNvPr>
          <p:cNvSpPr txBox="1"/>
          <p:nvPr/>
        </p:nvSpPr>
        <p:spPr>
          <a:xfrm>
            <a:off x="9356911" y="6169367"/>
            <a:ext cx="2345514"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5" tooltip="https://www.flickr.com/photos/gageskidmore/16045906158">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
        <p:nvSpPr>
          <p:cNvPr id="7" name="pole tekstowe 6">
            <a:extLst>
              <a:ext uri="{FF2B5EF4-FFF2-40B4-BE49-F238E27FC236}">
                <a16:creationId xmlns:a16="http://schemas.microsoft.com/office/drawing/2014/main" id="{8867A3E8-FC0C-C640-B6B1-3482E7FA93C6}"/>
              </a:ext>
            </a:extLst>
          </p:cNvPr>
          <p:cNvSpPr txBox="1"/>
          <p:nvPr/>
        </p:nvSpPr>
        <p:spPr>
          <a:xfrm>
            <a:off x="9328870" y="3214820"/>
            <a:ext cx="2345514"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5" tooltip="https://www.flickr.com/photos/gageskidmore/16045906158">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
        <p:nvSpPr>
          <p:cNvPr id="10" name="pole tekstowe 9">
            <a:extLst>
              <a:ext uri="{FF2B5EF4-FFF2-40B4-BE49-F238E27FC236}">
                <a16:creationId xmlns:a16="http://schemas.microsoft.com/office/drawing/2014/main" id="{83AD00ED-F767-7957-88A8-DE67B6AC61FD}"/>
              </a:ext>
            </a:extLst>
          </p:cNvPr>
          <p:cNvSpPr txBox="1"/>
          <p:nvPr/>
        </p:nvSpPr>
        <p:spPr>
          <a:xfrm>
            <a:off x="912190" y="5700875"/>
            <a:ext cx="5816600" cy="230832"/>
          </a:xfrm>
          <a:prstGeom prst="rect">
            <a:avLst/>
          </a:prstGeom>
          <a:noFill/>
        </p:spPr>
        <p:txBody>
          <a:bodyPr wrap="square" rtlCol="0">
            <a:spAutoFit/>
          </a:bodyPr>
          <a:lstStyle/>
          <a:p>
            <a:r>
              <a:rPr lang="pl-PL" sz="900">
                <a:hlinkClick r:id="rId3" tooltip="https://pngimg.com/download/42377"/>
              </a:rPr>
              <a:t>To zdjęcie</a:t>
            </a:r>
            <a:r>
              <a:rPr lang="pl-PL" sz="900"/>
              <a:t>, autor: Nieznany autor, licencja: </a:t>
            </a:r>
            <a:r>
              <a:rPr lang="pl-PL" sz="900">
                <a:hlinkClick r:id="rId9" tooltip="https://creativecommons.org/licenses/by-nc/3.0/"/>
              </a:rPr>
              <a:t>CC BY-NC</a:t>
            </a:r>
            <a:endParaRPr lang="pl-PL" sz="900"/>
          </a:p>
        </p:txBody>
      </p:sp>
    </p:spTree>
    <p:extLst>
      <p:ext uri="{BB962C8B-B14F-4D97-AF65-F5344CB8AC3E}">
        <p14:creationId xmlns:p14="http://schemas.microsoft.com/office/powerpoint/2010/main" val="3034275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C916912-CF0E-C94D-B9F2-0FAB2ABEA65B}"/>
              </a:ext>
            </a:extLst>
          </p:cNvPr>
          <p:cNvSpPr>
            <a:spLocks noGrp="1"/>
          </p:cNvSpPr>
          <p:nvPr>
            <p:ph type="title"/>
          </p:nvPr>
        </p:nvSpPr>
        <p:spPr>
          <a:xfrm>
            <a:off x="639337" y="332656"/>
            <a:ext cx="9144000" cy="1263649"/>
          </a:xfrm>
        </p:spPr>
        <p:txBody>
          <a:bodyPr/>
          <a:lstStyle/>
          <a:p>
            <a:r>
              <a:rPr lang="pl-PL" dirty="0"/>
              <a:t>Prawo do integralności utworu</a:t>
            </a:r>
          </a:p>
        </p:txBody>
      </p:sp>
      <p:sp>
        <p:nvSpPr>
          <p:cNvPr id="4" name="Symbol zastępczy zawartości 3">
            <a:extLst>
              <a:ext uri="{FF2B5EF4-FFF2-40B4-BE49-F238E27FC236}">
                <a16:creationId xmlns:a16="http://schemas.microsoft.com/office/drawing/2014/main" id="{079B7AFD-72D4-5F4D-A565-48EDA55A0A9F}"/>
              </a:ext>
            </a:extLst>
          </p:cNvPr>
          <p:cNvSpPr>
            <a:spLocks noGrp="1"/>
          </p:cNvSpPr>
          <p:nvPr>
            <p:ph sz="half" idx="1"/>
          </p:nvPr>
        </p:nvSpPr>
        <p:spPr>
          <a:xfrm>
            <a:off x="1118898" y="1701800"/>
            <a:ext cx="3680959" cy="4463504"/>
          </a:xfrm>
        </p:spPr>
        <p:txBody>
          <a:bodyPr>
            <a:normAutofit fontScale="62500" lnSpcReduction="20000"/>
          </a:bodyPr>
          <a:lstStyle/>
          <a:p>
            <a:r>
              <a:rPr lang="pl-PL" dirty="0"/>
              <a:t>Prawo do nienaruszalności treści i formy utworu oraz do jego rzetelnego wykorzystania,</a:t>
            </a:r>
          </a:p>
          <a:p>
            <a:r>
              <a:rPr lang="pl-PL" dirty="0"/>
              <a:t>Przykładami takich ingerencji naruszających integralność utworu w świetle orzecznictwa są:</a:t>
            </a:r>
          </a:p>
          <a:p>
            <a:pPr lvl="0"/>
            <a:r>
              <a:rPr lang="pl-PL" dirty="0"/>
              <a:t>Dodanie, usunięcie lub podmiana pewnych elementów, jeśli narusza to więź twórcy z utworem,</a:t>
            </a:r>
          </a:p>
          <a:p>
            <a:pPr lvl="0"/>
            <a:r>
              <a:rPr lang="pl-PL" dirty="0"/>
              <a:t>Opatrzenie utworu ilustracjami niestosownymi do treści i charakteru utworu, </a:t>
            </a:r>
          </a:p>
          <a:p>
            <a:pPr lvl="0"/>
            <a:r>
              <a:rPr lang="pl-PL" dirty="0"/>
              <a:t>Zmiana formatu utworu,</a:t>
            </a:r>
          </a:p>
          <a:p>
            <a:pPr lvl="0"/>
            <a:r>
              <a:rPr lang="pl-PL" dirty="0"/>
              <a:t>Błędy i przeinaczenia powstałe w procesie reprodukcji dzieła,</a:t>
            </a:r>
          </a:p>
          <a:p>
            <a:endParaRPr lang="pl-PL" dirty="0"/>
          </a:p>
        </p:txBody>
      </p:sp>
      <p:sp>
        <p:nvSpPr>
          <p:cNvPr id="5" name="Symbol zastępczy zawartości 4">
            <a:extLst>
              <a:ext uri="{FF2B5EF4-FFF2-40B4-BE49-F238E27FC236}">
                <a16:creationId xmlns:a16="http://schemas.microsoft.com/office/drawing/2014/main" id="{839FD66B-0B26-314A-9E2C-3C15F3880D72}"/>
              </a:ext>
            </a:extLst>
          </p:cNvPr>
          <p:cNvSpPr>
            <a:spLocks noGrp="1"/>
          </p:cNvSpPr>
          <p:nvPr>
            <p:ph sz="half" idx="2"/>
          </p:nvPr>
        </p:nvSpPr>
        <p:spPr>
          <a:xfrm>
            <a:off x="5015881" y="1701800"/>
            <a:ext cx="6840759" cy="4823544"/>
          </a:xfrm>
        </p:spPr>
        <p:txBody>
          <a:bodyPr>
            <a:normAutofit fontScale="62500" lnSpcReduction="20000"/>
          </a:bodyPr>
          <a:lstStyle/>
          <a:p>
            <a:r>
              <a:rPr lang="pl-PL" dirty="0"/>
              <a:t>Art. 49 ust. 2 Pr. Aut. zakazujący następcy prawnemu, choćby nabył całość autorskich praw majątkowych, czynić zmian w utworze – bez zgody twórcy. Przepis dotyczy także licencjobiorców. </a:t>
            </a:r>
          </a:p>
          <a:p>
            <a:r>
              <a:rPr lang="pl-PL" dirty="0"/>
              <a:t>Zewnętrzna ingerencja w treść i formę są dopuszczalne tylko wtedy, gdy spełnione są równocześnie dwa warunki:</a:t>
            </a:r>
          </a:p>
          <a:p>
            <a:pPr marL="0" indent="0">
              <a:buNone/>
            </a:pPr>
            <a:r>
              <a:rPr lang="pl-PL" dirty="0"/>
              <a:t>1) zmiany są spowodowane oczywistą koniecznością i</a:t>
            </a:r>
          </a:p>
          <a:p>
            <a:pPr marL="0" indent="0">
              <a:buNone/>
            </a:pPr>
            <a:r>
              <a:rPr lang="pl-PL" dirty="0"/>
              <a:t>2) twórca nie miałby słusznej podstawy im się sprzeciwić (art. 49 ust. 2 </a:t>
            </a:r>
            <a:r>
              <a:rPr lang="pl-PL" dirty="0" err="1"/>
              <a:t>PrAut</a:t>
            </a:r>
            <a:r>
              <a:rPr lang="pl-PL" dirty="0"/>
              <a:t>).</a:t>
            </a:r>
          </a:p>
          <a:p>
            <a:r>
              <a:rPr lang="pl-PL" dirty="0"/>
              <a:t>Dotyczy to np. niezamierzonych przez twórcę błędów merytorycznych i innych formalno-technicznych.</a:t>
            </a:r>
          </a:p>
          <a:p>
            <a:r>
              <a:rPr lang="pl-PL" dirty="0"/>
              <a:t>Art. 58 </a:t>
            </a:r>
            <a:r>
              <a:rPr lang="pl-PL" dirty="0" err="1"/>
              <a:t>Pr.Aut</a:t>
            </a:r>
            <a:r>
              <a:rPr lang="pl-PL" dirty="0"/>
              <a:t>. -  jeżeli publiczne udostępnienie utworu następuje w nieodpowiedniej formie albo ze zmianami, którym twórca mógłby się słusznie sprzeciwić, może on po bezskutecznym wezwaniu do zaniechania naruszenia odstąpić od umowy lub ją wypowiedzieć, zachowując prawo do wynagrodzenia określonego umową.</a:t>
            </a:r>
          </a:p>
          <a:p>
            <a:endParaRPr lang="pl-PL" dirty="0"/>
          </a:p>
        </p:txBody>
      </p:sp>
    </p:spTree>
    <p:extLst>
      <p:ext uri="{BB962C8B-B14F-4D97-AF65-F5344CB8AC3E}">
        <p14:creationId xmlns:p14="http://schemas.microsoft.com/office/powerpoint/2010/main" val="108074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C93077-1408-CA49-A810-1C931E0BF9E5}"/>
              </a:ext>
            </a:extLst>
          </p:cNvPr>
          <p:cNvSpPr>
            <a:spLocks noGrp="1"/>
          </p:cNvSpPr>
          <p:nvPr>
            <p:ph type="title" idx="4294967295"/>
          </p:nvPr>
        </p:nvSpPr>
        <p:spPr>
          <a:xfrm>
            <a:off x="550843" y="438150"/>
            <a:ext cx="9144000" cy="1263650"/>
          </a:xfrm>
        </p:spPr>
        <p:txBody>
          <a:bodyPr/>
          <a:lstStyle/>
          <a:p>
            <a:r>
              <a:rPr lang="pl-PL" dirty="0"/>
              <a:t>Prawo do integralności utworu</a:t>
            </a:r>
          </a:p>
        </p:txBody>
      </p:sp>
      <p:pic>
        <p:nvPicPr>
          <p:cNvPr id="4" name="Obraz 3">
            <a:extLst>
              <a:ext uri="{FF2B5EF4-FFF2-40B4-BE49-F238E27FC236}">
                <a16:creationId xmlns:a16="http://schemas.microsoft.com/office/drawing/2014/main" id="{71E33207-4A85-F84E-93B6-C5E917AC5F58}"/>
              </a:ext>
            </a:extLst>
          </p:cNvPr>
          <p:cNvPicPr>
            <a:picLocks noChangeAspect="1"/>
          </p:cNvPicPr>
          <p:nvPr/>
        </p:nvPicPr>
        <p:blipFill>
          <a:blip r:embed="rId2"/>
          <a:stretch>
            <a:fillRect/>
          </a:stretch>
        </p:blipFill>
        <p:spPr>
          <a:xfrm>
            <a:off x="2711624" y="2045494"/>
            <a:ext cx="6300890" cy="3552180"/>
          </a:xfrm>
          <a:prstGeom prst="rect">
            <a:avLst/>
          </a:prstGeom>
        </p:spPr>
      </p:pic>
      <p:sp>
        <p:nvSpPr>
          <p:cNvPr id="5" name="pole tekstowe 4">
            <a:extLst>
              <a:ext uri="{FF2B5EF4-FFF2-40B4-BE49-F238E27FC236}">
                <a16:creationId xmlns:a16="http://schemas.microsoft.com/office/drawing/2014/main" id="{04105F07-71CE-C644-8122-FDDB1C3BECE0}"/>
              </a:ext>
            </a:extLst>
          </p:cNvPr>
          <p:cNvSpPr txBox="1"/>
          <p:nvPr/>
        </p:nvSpPr>
        <p:spPr>
          <a:xfrm>
            <a:off x="1595500" y="5941368"/>
            <a:ext cx="9001000" cy="646331"/>
          </a:xfrm>
          <a:prstGeom prst="rect">
            <a:avLst/>
          </a:prstGeom>
          <a:noFill/>
        </p:spPr>
        <p:txBody>
          <a:bodyPr wrap="square" rtlCol="0">
            <a:spAutoFit/>
          </a:bodyPr>
          <a:lstStyle/>
          <a:p>
            <a:r>
              <a:rPr lang="pl-PL" b="1" dirty="0" err="1"/>
              <a:t>Elías</a:t>
            </a:r>
            <a:r>
              <a:rPr lang="pl-PL" b="1" dirty="0"/>
              <a:t> </a:t>
            </a:r>
            <a:r>
              <a:rPr lang="pl-PL" b="1" dirty="0" err="1"/>
              <a:t>García</a:t>
            </a:r>
            <a:r>
              <a:rPr lang="pl-PL" b="1" dirty="0"/>
              <a:t> </a:t>
            </a:r>
            <a:r>
              <a:rPr lang="pl-PL" b="1" dirty="0" err="1"/>
              <a:t>Martínez</a:t>
            </a:r>
            <a:r>
              <a:rPr lang="pl-PL" b="1" dirty="0"/>
              <a:t>, "Ecce Homo” oraz efekt renowacji </a:t>
            </a:r>
            <a:r>
              <a:rPr lang="pl-PL" b="1" dirty="0" err="1"/>
              <a:t>Cecilii</a:t>
            </a:r>
            <a:r>
              <a:rPr lang="pl-PL" b="1" dirty="0"/>
              <a:t> </a:t>
            </a:r>
            <a:r>
              <a:rPr lang="pl-PL" b="1" dirty="0" err="1"/>
              <a:t>Gimenez</a:t>
            </a:r>
            <a:r>
              <a:rPr lang="pl-PL" b="1" dirty="0"/>
              <a:t> </a:t>
            </a:r>
            <a:endParaRPr lang="pl-PL" dirty="0"/>
          </a:p>
        </p:txBody>
      </p:sp>
    </p:spTree>
    <p:extLst>
      <p:ext uri="{BB962C8B-B14F-4D97-AF65-F5344CB8AC3E}">
        <p14:creationId xmlns:p14="http://schemas.microsoft.com/office/powerpoint/2010/main" val="26571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AA9D838-38A9-B34A-AB24-642DE4D61922}"/>
              </a:ext>
            </a:extLst>
          </p:cNvPr>
          <p:cNvSpPr>
            <a:spLocks noGrp="1"/>
          </p:cNvSpPr>
          <p:nvPr>
            <p:ph type="title"/>
          </p:nvPr>
        </p:nvSpPr>
        <p:spPr>
          <a:xfrm>
            <a:off x="247135" y="857251"/>
            <a:ext cx="6387646" cy="2076450"/>
          </a:xfrm>
        </p:spPr>
        <p:txBody>
          <a:bodyPr vert="horz" lIns="91440" tIns="45720" rIns="91440" bIns="45720" rtlCol="0" anchor="b">
            <a:normAutofit/>
          </a:bodyPr>
          <a:lstStyle/>
          <a:p>
            <a:r>
              <a:rPr lang="en-US" sz="3700" dirty="0" err="1"/>
              <a:t>Prawo</a:t>
            </a:r>
            <a:r>
              <a:rPr lang="en-US" sz="3700" dirty="0"/>
              <a:t> do </a:t>
            </a:r>
            <a:r>
              <a:rPr lang="en-US" sz="3700" dirty="0" err="1"/>
              <a:t>decydowania</a:t>
            </a:r>
            <a:r>
              <a:rPr lang="en-US" sz="3700" dirty="0"/>
              <a:t> o </a:t>
            </a:r>
            <a:r>
              <a:rPr lang="en-US" sz="3700" dirty="0" err="1"/>
              <a:t>pierwszym</a:t>
            </a:r>
            <a:r>
              <a:rPr lang="en-US" sz="3700" dirty="0"/>
              <a:t> </a:t>
            </a:r>
            <a:r>
              <a:rPr lang="en-US" sz="3700" dirty="0" err="1"/>
              <a:t>udostępnieniu</a:t>
            </a:r>
            <a:r>
              <a:rPr lang="en-US" sz="3700" dirty="0"/>
              <a:t> </a:t>
            </a:r>
            <a:r>
              <a:rPr lang="en-US" sz="3700" dirty="0" err="1"/>
              <a:t>utworu</a:t>
            </a:r>
            <a:r>
              <a:rPr lang="en-US" sz="3700" dirty="0"/>
              <a:t> </a:t>
            </a:r>
            <a:r>
              <a:rPr lang="en-US" sz="3700" dirty="0" err="1"/>
              <a:t>publiczności</a:t>
            </a:r>
            <a:r>
              <a:rPr lang="en-US" sz="3700" dirty="0"/>
              <a:t> </a:t>
            </a:r>
          </a:p>
        </p:txBody>
      </p:sp>
      <p:sp>
        <p:nvSpPr>
          <p:cNvPr id="3" name="Symbol zastępczy zawartości 2">
            <a:extLst>
              <a:ext uri="{FF2B5EF4-FFF2-40B4-BE49-F238E27FC236}">
                <a16:creationId xmlns:a16="http://schemas.microsoft.com/office/drawing/2014/main" id="{865B5B59-E05D-8B45-83D2-764AD02D74FA}"/>
              </a:ext>
            </a:extLst>
          </p:cNvPr>
          <p:cNvSpPr>
            <a:spLocks noGrp="1"/>
          </p:cNvSpPr>
          <p:nvPr>
            <p:ph sz="half" idx="1"/>
          </p:nvPr>
        </p:nvSpPr>
        <p:spPr>
          <a:xfrm>
            <a:off x="838200" y="3190875"/>
            <a:ext cx="5796580" cy="2986087"/>
          </a:xfrm>
        </p:spPr>
        <p:txBody>
          <a:bodyPr vert="horz" lIns="91440" tIns="45720" rIns="91440" bIns="45720" rtlCol="0">
            <a:normAutofit/>
          </a:bodyPr>
          <a:lstStyle/>
          <a:p>
            <a:pPr>
              <a:lnSpc>
                <a:spcPct val="100000"/>
              </a:lnSpc>
            </a:pPr>
            <a:r>
              <a:rPr lang="en-US" sz="1300" dirty="0"/>
              <a:t>Autor </a:t>
            </a:r>
            <a:r>
              <a:rPr lang="en-US" sz="1300" dirty="0" err="1"/>
              <a:t>jako</a:t>
            </a:r>
            <a:r>
              <a:rPr lang="en-US" sz="1300" dirty="0"/>
              <a:t> </a:t>
            </a:r>
            <a:r>
              <a:rPr lang="en-US" sz="1300" dirty="0" err="1"/>
              <a:t>podmiot</a:t>
            </a:r>
            <a:r>
              <a:rPr lang="en-US" sz="1300" dirty="0"/>
              <a:t> </a:t>
            </a:r>
            <a:r>
              <a:rPr lang="en-US" sz="1300" dirty="0" err="1"/>
              <a:t>decydujący</a:t>
            </a:r>
            <a:r>
              <a:rPr lang="en-US" sz="1300" dirty="0"/>
              <a:t> o </a:t>
            </a:r>
            <a:r>
              <a:rPr lang="en-US" sz="1300" dirty="0" err="1"/>
              <a:t>pierwszym</a:t>
            </a:r>
            <a:r>
              <a:rPr lang="en-US" sz="1300" dirty="0"/>
              <a:t> </a:t>
            </a:r>
            <a:r>
              <a:rPr lang="en-US" sz="1300" dirty="0" err="1"/>
              <a:t>udostępnieniu</a:t>
            </a:r>
            <a:r>
              <a:rPr lang="en-US" sz="1300" dirty="0"/>
              <a:t>. </a:t>
            </a:r>
          </a:p>
          <a:p>
            <a:pPr>
              <a:lnSpc>
                <a:spcPct val="100000"/>
              </a:lnSpc>
            </a:pPr>
            <a:r>
              <a:rPr lang="en-US" sz="1300" dirty="0"/>
              <a:t>Autor, </a:t>
            </a:r>
            <a:r>
              <a:rPr lang="en-US" sz="1300" dirty="0" err="1"/>
              <a:t>pracując</a:t>
            </a:r>
            <a:r>
              <a:rPr lang="en-US" sz="1300" dirty="0"/>
              <a:t> </a:t>
            </a:r>
            <a:r>
              <a:rPr lang="en-US" sz="1300" dirty="0" err="1"/>
              <a:t>twórczo</a:t>
            </a:r>
            <a:r>
              <a:rPr lang="en-US" sz="1300" dirty="0"/>
              <a:t> </a:t>
            </a:r>
            <a:r>
              <a:rPr lang="en-US" sz="1300" dirty="0" err="1"/>
              <a:t>nad</a:t>
            </a:r>
            <a:r>
              <a:rPr lang="en-US" sz="1300" dirty="0"/>
              <a:t> </a:t>
            </a:r>
            <a:r>
              <a:rPr lang="en-US" sz="1300" dirty="0" err="1"/>
              <a:t>kreacją</a:t>
            </a:r>
            <a:r>
              <a:rPr lang="en-US" sz="1300" dirty="0"/>
              <a:t> </a:t>
            </a:r>
            <a:r>
              <a:rPr lang="en-US" sz="1300" dirty="0" err="1"/>
              <a:t>dzieła</a:t>
            </a:r>
            <a:r>
              <a:rPr lang="en-US" sz="1300" dirty="0"/>
              <a:t>, ma </a:t>
            </a:r>
            <a:r>
              <a:rPr lang="en-US" sz="1300" dirty="0" err="1"/>
              <a:t>pewną</a:t>
            </a:r>
            <a:r>
              <a:rPr lang="en-US" sz="1300" dirty="0"/>
              <a:t> </a:t>
            </a:r>
            <a:r>
              <a:rPr lang="en-US" sz="1300" dirty="0" err="1"/>
              <a:t>jego</a:t>
            </a:r>
            <a:r>
              <a:rPr lang="en-US" sz="1300" dirty="0"/>
              <a:t> </a:t>
            </a:r>
            <a:r>
              <a:rPr lang="en-US" sz="1300" dirty="0" err="1"/>
              <a:t>wizję</a:t>
            </a:r>
            <a:r>
              <a:rPr lang="en-US" sz="1300" dirty="0"/>
              <a:t>. </a:t>
            </a:r>
            <a:r>
              <a:rPr lang="en-US" sz="1300" dirty="0" err="1"/>
              <a:t>Tylko</a:t>
            </a:r>
            <a:r>
              <a:rPr lang="en-US" sz="1300" dirty="0"/>
              <a:t> on </a:t>
            </a:r>
            <a:r>
              <a:rPr lang="en-US" sz="1300" dirty="0" err="1"/>
              <a:t>wie</a:t>
            </a:r>
            <a:r>
              <a:rPr lang="en-US" sz="1300" dirty="0"/>
              <a:t>, </a:t>
            </a:r>
            <a:r>
              <a:rPr lang="en-US" sz="1300" dirty="0" err="1"/>
              <a:t>czy</a:t>
            </a:r>
            <a:r>
              <a:rPr lang="en-US" sz="1300" dirty="0"/>
              <a:t> </a:t>
            </a:r>
            <a:r>
              <a:rPr lang="en-US" sz="1300" dirty="0" err="1"/>
              <a:t>owoc</a:t>
            </a:r>
            <a:r>
              <a:rPr lang="en-US" sz="1300" dirty="0"/>
              <a:t> </a:t>
            </a:r>
            <a:r>
              <a:rPr lang="en-US" sz="1300" dirty="0" err="1"/>
              <a:t>jego</a:t>
            </a:r>
            <a:r>
              <a:rPr lang="en-US" sz="1300" dirty="0"/>
              <a:t> </a:t>
            </a:r>
            <a:r>
              <a:rPr lang="en-US" sz="1300" dirty="0" err="1"/>
              <a:t>pracy</a:t>
            </a:r>
            <a:r>
              <a:rPr lang="en-US" sz="1300" dirty="0"/>
              <a:t> </a:t>
            </a:r>
            <a:r>
              <a:rPr lang="en-US" sz="1300" dirty="0" err="1"/>
              <a:t>intelektualnej</a:t>
            </a:r>
            <a:r>
              <a:rPr lang="en-US" sz="1300" dirty="0"/>
              <a:t> </a:t>
            </a:r>
            <a:r>
              <a:rPr lang="en-US" sz="1300" dirty="0" err="1"/>
              <a:t>powinien</a:t>
            </a:r>
            <a:r>
              <a:rPr lang="en-US" sz="1300" dirty="0"/>
              <a:t> </a:t>
            </a:r>
            <a:r>
              <a:rPr lang="en-US" sz="1300" dirty="0" err="1"/>
              <a:t>być</a:t>
            </a:r>
            <a:r>
              <a:rPr lang="en-US" sz="1300" dirty="0"/>
              <a:t> </a:t>
            </a:r>
            <a:r>
              <a:rPr lang="en-US" sz="1300" dirty="0" err="1"/>
              <a:t>już</a:t>
            </a:r>
            <a:r>
              <a:rPr lang="en-US" sz="1300" dirty="0"/>
              <a:t> </a:t>
            </a:r>
            <a:r>
              <a:rPr lang="en-US" sz="1300" dirty="0" err="1"/>
              <a:t>udostępniony</a:t>
            </a:r>
            <a:r>
              <a:rPr lang="en-US" sz="1300" dirty="0"/>
              <a:t> </a:t>
            </a:r>
            <a:r>
              <a:rPr lang="en-US" sz="1300" dirty="0" err="1"/>
              <a:t>publicznie</a:t>
            </a:r>
            <a:r>
              <a:rPr lang="en-US" sz="1300" dirty="0"/>
              <a:t>. </a:t>
            </a:r>
          </a:p>
          <a:p>
            <a:pPr>
              <a:lnSpc>
                <a:spcPct val="100000"/>
              </a:lnSpc>
            </a:pPr>
            <a:r>
              <a:rPr lang="en-US" sz="1300" dirty="0" err="1"/>
              <a:t>Prawo</a:t>
            </a:r>
            <a:r>
              <a:rPr lang="en-US" sz="1300" dirty="0"/>
              <a:t> </a:t>
            </a:r>
            <a:r>
              <a:rPr lang="en-US" sz="1300" dirty="0" err="1"/>
              <a:t>autorskie</a:t>
            </a:r>
            <a:r>
              <a:rPr lang="en-US" sz="1300" dirty="0"/>
              <a:t> </a:t>
            </a:r>
            <a:r>
              <a:rPr lang="en-US" sz="1300" dirty="0" err="1"/>
              <a:t>nie</a:t>
            </a:r>
            <a:r>
              <a:rPr lang="en-US" sz="1300" dirty="0"/>
              <a:t> </a:t>
            </a:r>
            <a:r>
              <a:rPr lang="en-US" sz="1300" dirty="0" err="1"/>
              <a:t>zezwala</a:t>
            </a:r>
            <a:r>
              <a:rPr lang="en-US" sz="1300" dirty="0"/>
              <a:t> </a:t>
            </a:r>
            <a:r>
              <a:rPr lang="en-US" sz="1300" dirty="0" err="1"/>
              <a:t>osobom</a:t>
            </a:r>
            <a:r>
              <a:rPr lang="en-US" sz="1300" dirty="0"/>
              <a:t> </a:t>
            </a:r>
            <a:r>
              <a:rPr lang="en-US" sz="1300" dirty="0" err="1"/>
              <a:t>innym</a:t>
            </a:r>
            <a:r>
              <a:rPr lang="en-US" sz="1300" dirty="0"/>
              <a:t>, jak </a:t>
            </a:r>
            <a:r>
              <a:rPr lang="en-US" sz="1300" dirty="0" err="1"/>
              <a:t>tylko</a:t>
            </a:r>
            <a:r>
              <a:rPr lang="en-US" sz="1300" dirty="0"/>
              <a:t> </a:t>
            </a:r>
            <a:r>
              <a:rPr lang="en-US" sz="1300" dirty="0" err="1"/>
              <a:t>twórcy</a:t>
            </a:r>
            <a:r>
              <a:rPr lang="en-US" sz="1300" dirty="0"/>
              <a:t>, </a:t>
            </a:r>
            <a:r>
              <a:rPr lang="en-US" sz="1300" dirty="0" err="1"/>
              <a:t>na</a:t>
            </a:r>
            <a:r>
              <a:rPr lang="en-US" sz="1300" dirty="0"/>
              <a:t> </a:t>
            </a:r>
            <a:r>
              <a:rPr lang="en-US" sz="1300" dirty="0" err="1"/>
              <a:t>pierwsze</a:t>
            </a:r>
            <a:r>
              <a:rPr lang="en-US" sz="1300" dirty="0"/>
              <a:t> </a:t>
            </a:r>
            <a:r>
              <a:rPr lang="en-US" sz="1300" dirty="0" err="1"/>
              <a:t>udostępnienie</a:t>
            </a:r>
            <a:r>
              <a:rPr lang="en-US" sz="1300" dirty="0"/>
              <a:t> </a:t>
            </a:r>
            <a:r>
              <a:rPr lang="en-US" sz="1300" dirty="0" err="1"/>
              <a:t>utworu</a:t>
            </a:r>
            <a:r>
              <a:rPr lang="en-US" sz="1300" dirty="0"/>
              <a:t> </a:t>
            </a:r>
            <a:r>
              <a:rPr lang="en-US" sz="1300" dirty="0" err="1"/>
              <a:t>publiczności</a:t>
            </a:r>
            <a:r>
              <a:rPr lang="en-US" sz="1300" dirty="0"/>
              <a:t> </a:t>
            </a:r>
          </a:p>
          <a:p>
            <a:pPr>
              <a:lnSpc>
                <a:spcPct val="100000"/>
              </a:lnSpc>
            </a:pPr>
            <a:r>
              <a:rPr lang="en-US" sz="1300" dirty="0" err="1"/>
              <a:t>Naruszeniem</a:t>
            </a:r>
            <a:r>
              <a:rPr lang="en-US" sz="1300" dirty="0"/>
              <a:t> </a:t>
            </a:r>
            <a:r>
              <a:rPr lang="en-US" sz="1300" dirty="0" err="1"/>
              <a:t>prawa</a:t>
            </a:r>
            <a:r>
              <a:rPr lang="en-US" sz="1300" dirty="0"/>
              <a:t> do </a:t>
            </a:r>
            <a:r>
              <a:rPr lang="en-US" sz="1300" dirty="0" err="1"/>
              <a:t>decydowania</a:t>
            </a:r>
            <a:r>
              <a:rPr lang="en-US" sz="1300" dirty="0"/>
              <a:t> o </a:t>
            </a:r>
            <a:r>
              <a:rPr lang="en-US" sz="1300" dirty="0" err="1"/>
              <a:t>pierwszym</a:t>
            </a:r>
            <a:r>
              <a:rPr lang="en-US" sz="1300" dirty="0"/>
              <a:t> </a:t>
            </a:r>
            <a:r>
              <a:rPr lang="en-US" sz="1300" dirty="0" err="1"/>
              <a:t>udostępnieniu</a:t>
            </a:r>
            <a:r>
              <a:rPr lang="en-US" sz="1300" dirty="0"/>
              <a:t> </a:t>
            </a:r>
            <a:r>
              <a:rPr lang="en-US" sz="1300" dirty="0" err="1"/>
              <a:t>utworu</a:t>
            </a:r>
            <a:r>
              <a:rPr lang="en-US" sz="1300" dirty="0"/>
              <a:t> </a:t>
            </a:r>
            <a:r>
              <a:rPr lang="en-US" sz="1300" dirty="0" err="1"/>
              <a:t>publiczności</a:t>
            </a:r>
            <a:r>
              <a:rPr lang="en-US" sz="1300" dirty="0"/>
              <a:t> jest </a:t>
            </a:r>
            <a:r>
              <a:rPr lang="en-US" sz="1300" dirty="0" err="1"/>
              <a:t>m.in</a:t>
            </a:r>
            <a:r>
              <a:rPr lang="en-US" sz="1300" dirty="0"/>
              <a:t>. </a:t>
            </a:r>
            <a:r>
              <a:rPr lang="en-US" sz="1300" dirty="0" err="1"/>
              <a:t>udostępnienie</a:t>
            </a:r>
            <a:r>
              <a:rPr lang="en-US" sz="1300" dirty="0"/>
              <a:t> bez </a:t>
            </a:r>
            <a:r>
              <a:rPr lang="en-US" sz="1300" dirty="0" err="1"/>
              <a:t>zgody</a:t>
            </a:r>
            <a:r>
              <a:rPr lang="en-US" sz="1300" dirty="0"/>
              <a:t> </a:t>
            </a:r>
            <a:r>
              <a:rPr lang="en-US" sz="1300" dirty="0" err="1"/>
              <a:t>twórcy</a:t>
            </a:r>
            <a:r>
              <a:rPr lang="en-US" sz="1300" dirty="0"/>
              <a:t> </a:t>
            </a:r>
            <a:r>
              <a:rPr lang="en-US" sz="1300" dirty="0" err="1"/>
              <a:t>utworu</a:t>
            </a:r>
            <a:r>
              <a:rPr lang="en-US" sz="1300" dirty="0"/>
              <a:t> </a:t>
            </a:r>
            <a:r>
              <a:rPr lang="en-US" sz="1300" dirty="0" err="1"/>
              <a:t>nieukończonego</a:t>
            </a:r>
            <a:r>
              <a:rPr lang="en-US" sz="1300" dirty="0"/>
              <a:t>, bez </a:t>
            </a:r>
            <a:r>
              <a:rPr lang="en-US" sz="1300" dirty="0" err="1"/>
              <a:t>ostatecznego</a:t>
            </a:r>
            <a:r>
              <a:rPr lang="en-US" sz="1300" dirty="0"/>
              <a:t> </a:t>
            </a:r>
            <a:r>
              <a:rPr lang="en-US" sz="1300" dirty="0" err="1"/>
              <a:t>sprawdzenia</a:t>
            </a:r>
            <a:r>
              <a:rPr lang="en-US" sz="1300" dirty="0"/>
              <a:t> </a:t>
            </a:r>
            <a:r>
              <a:rPr lang="en-US" sz="1300" dirty="0" err="1"/>
              <a:t>formy</a:t>
            </a:r>
            <a:r>
              <a:rPr lang="en-US" sz="1300" dirty="0"/>
              <a:t> </a:t>
            </a:r>
            <a:r>
              <a:rPr lang="en-US" sz="1300" dirty="0" err="1"/>
              <a:t>i</a:t>
            </a:r>
            <a:r>
              <a:rPr lang="en-US" sz="1300" dirty="0"/>
              <a:t> </a:t>
            </a:r>
            <a:r>
              <a:rPr lang="en-US" sz="1300" dirty="0" err="1"/>
              <a:t>treści</a:t>
            </a:r>
            <a:r>
              <a:rPr lang="en-US" sz="1300" dirty="0"/>
              <a:t>, z </a:t>
            </a:r>
            <a:r>
              <a:rPr lang="en-US" sz="1300" dirty="0" err="1"/>
              <a:t>błędami</a:t>
            </a:r>
            <a:r>
              <a:rPr lang="en-US" sz="1300" dirty="0"/>
              <a:t>, w </a:t>
            </a:r>
            <a:r>
              <a:rPr lang="en-US" sz="1300" dirty="0" err="1"/>
              <a:t>nieodpowiednim</a:t>
            </a:r>
            <a:r>
              <a:rPr lang="en-US" sz="1300" dirty="0"/>
              <a:t> </a:t>
            </a:r>
            <a:r>
              <a:rPr lang="en-US" sz="1300" dirty="0" err="1"/>
              <a:t>momencie</a:t>
            </a:r>
            <a:r>
              <a:rPr lang="en-US" sz="1300" dirty="0"/>
              <a:t>. W </a:t>
            </a:r>
            <a:r>
              <a:rPr lang="en-US" sz="1300" dirty="0" err="1"/>
              <a:t>orzecznictwie</a:t>
            </a:r>
            <a:r>
              <a:rPr lang="en-US" sz="1300" dirty="0"/>
              <a:t> </a:t>
            </a:r>
            <a:r>
              <a:rPr lang="en-US" sz="1300" dirty="0" err="1"/>
              <a:t>uznano</a:t>
            </a:r>
            <a:r>
              <a:rPr lang="en-US" sz="1300" dirty="0"/>
              <a:t>, </a:t>
            </a:r>
            <a:r>
              <a:rPr lang="en-US" sz="1300" dirty="0" err="1"/>
              <a:t>że</a:t>
            </a:r>
            <a:r>
              <a:rPr lang="en-US" sz="1300" dirty="0"/>
              <a:t> </a:t>
            </a:r>
            <a:r>
              <a:rPr lang="en-US" sz="1300" dirty="0" err="1"/>
              <a:t>naruszenie</a:t>
            </a:r>
            <a:r>
              <a:rPr lang="en-US" sz="1300" dirty="0"/>
              <a:t> </a:t>
            </a:r>
            <a:r>
              <a:rPr lang="en-US" sz="1300" dirty="0" err="1"/>
              <a:t>takie</a:t>
            </a:r>
            <a:r>
              <a:rPr lang="en-US" sz="1300" dirty="0"/>
              <a:t> </a:t>
            </a:r>
            <a:r>
              <a:rPr lang="en-US" sz="1300" dirty="0" err="1"/>
              <a:t>zachodzi</a:t>
            </a:r>
            <a:r>
              <a:rPr lang="en-US" sz="1300" dirty="0"/>
              <a:t> np. w </a:t>
            </a:r>
            <a:r>
              <a:rPr lang="en-US" sz="1300" dirty="0" err="1"/>
              <a:t>sytuacji</a:t>
            </a:r>
            <a:r>
              <a:rPr lang="en-US" sz="1300" dirty="0"/>
              <a:t> </a:t>
            </a:r>
            <a:r>
              <a:rPr lang="en-US" sz="1300" dirty="0" err="1"/>
              <a:t>opublikowania</a:t>
            </a:r>
            <a:r>
              <a:rPr lang="en-US" sz="1300" dirty="0"/>
              <a:t> </a:t>
            </a:r>
            <a:r>
              <a:rPr lang="en-US" sz="1300" dirty="0" err="1"/>
              <a:t>skróconej</a:t>
            </a:r>
            <a:r>
              <a:rPr lang="en-US" sz="1300" dirty="0"/>
              <a:t> </a:t>
            </a:r>
            <a:r>
              <a:rPr lang="en-US" sz="1300" dirty="0" err="1"/>
              <a:t>wersji</a:t>
            </a:r>
            <a:r>
              <a:rPr lang="en-US" sz="1300" dirty="0"/>
              <a:t> </a:t>
            </a:r>
            <a:r>
              <a:rPr lang="en-US" sz="1300" dirty="0" err="1"/>
              <a:t>powieści</a:t>
            </a:r>
            <a:r>
              <a:rPr lang="en-US" sz="1300" dirty="0"/>
              <a:t>, </a:t>
            </a:r>
            <a:r>
              <a:rPr lang="en-US" sz="1300" dirty="0" err="1"/>
              <a:t>która</a:t>
            </a:r>
            <a:r>
              <a:rPr lang="en-US" sz="1300" dirty="0"/>
              <a:t> </a:t>
            </a:r>
            <a:r>
              <a:rPr lang="en-US" sz="1300" dirty="0" err="1"/>
              <a:t>nie</a:t>
            </a:r>
            <a:r>
              <a:rPr lang="en-US" sz="1300" dirty="0"/>
              <a:t> </a:t>
            </a:r>
            <a:r>
              <a:rPr lang="en-US" sz="1300" dirty="0" err="1"/>
              <a:t>była</a:t>
            </a:r>
            <a:r>
              <a:rPr lang="en-US" sz="1300" dirty="0"/>
              <a:t> </a:t>
            </a:r>
            <a:r>
              <a:rPr lang="en-US" sz="1300" dirty="0" err="1"/>
              <a:t>przeznaczona</a:t>
            </a:r>
            <a:r>
              <a:rPr lang="en-US" sz="1300" dirty="0"/>
              <a:t> do </a:t>
            </a:r>
            <a:r>
              <a:rPr lang="en-US" sz="1300" dirty="0" err="1"/>
              <a:t>druku</a:t>
            </a:r>
            <a:r>
              <a:rPr lang="en-US" sz="1300" dirty="0"/>
              <a:t>. </a:t>
            </a:r>
          </a:p>
          <a:p>
            <a:pPr>
              <a:lnSpc>
                <a:spcPct val="100000"/>
              </a:lnSpc>
            </a:pPr>
            <a:endParaRPr lang="en-US" sz="1300" dirty="0">
              <a:solidFill>
                <a:srgbClr val="FFFFFF"/>
              </a:solidFill>
            </a:endParaRPr>
          </a:p>
        </p:txBody>
      </p:sp>
      <p:pic>
        <p:nvPicPr>
          <p:cNvPr id="5" name="Obraz 4" descr="Obraz zawierający sufit, zewnętrzne, tłum, osoby&#10;&#10;Opis wygenerowany automatycznie">
            <a:extLst>
              <a:ext uri="{FF2B5EF4-FFF2-40B4-BE49-F238E27FC236}">
                <a16:creationId xmlns:a16="http://schemas.microsoft.com/office/drawing/2014/main" id="{249AD637-FD52-124B-9BA0-F690D5A0FF81}"/>
              </a:ext>
            </a:extLst>
          </p:cNvPr>
          <p:cNvPicPr>
            <a:picLocks noChangeAspect="1"/>
          </p:cNvPicPr>
          <p:nvPr/>
        </p:nvPicPr>
        <p:blipFill rotWithShape="1">
          <a:blip r:embed="rId2">
            <a:alphaModFix amt="6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2696" r="24409" b="-2"/>
          <a:stretch/>
        </p:blipFill>
        <p:spPr>
          <a:xfrm>
            <a:off x="7784982" y="-1328"/>
            <a:ext cx="4407017" cy="6858000"/>
          </a:xfrm>
          <a:prstGeom prst="rect">
            <a:avLst/>
          </a:prstGeom>
          <a:noFill/>
        </p:spPr>
      </p:pic>
      <p:sp>
        <p:nvSpPr>
          <p:cNvPr id="6" name="pole tekstowe 5">
            <a:extLst>
              <a:ext uri="{FF2B5EF4-FFF2-40B4-BE49-F238E27FC236}">
                <a16:creationId xmlns:a16="http://schemas.microsoft.com/office/drawing/2014/main" id="{F9DC0509-BF1E-044C-AE9A-0B8AE6CB494C}"/>
              </a:ext>
            </a:extLst>
          </p:cNvPr>
          <p:cNvSpPr txBox="1"/>
          <p:nvPr/>
        </p:nvSpPr>
        <p:spPr>
          <a:xfrm>
            <a:off x="9846485" y="6656617"/>
            <a:ext cx="2345514"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commons.wikimedia.org/wiki/File:Coldplay_perform_%22Up%26Up%22,_Amsterdam_Arena,_June_2016_(5).jpg">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23317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E6F51F-40B8-C5BC-C185-40B0AF2F56F3}"/>
              </a:ext>
            </a:extLst>
          </p:cNvPr>
          <p:cNvSpPr>
            <a:spLocks noGrp="1"/>
          </p:cNvSpPr>
          <p:nvPr>
            <p:ph type="title"/>
          </p:nvPr>
        </p:nvSpPr>
        <p:spPr/>
        <p:txBody>
          <a:bodyPr/>
          <a:lstStyle/>
          <a:p>
            <a:r>
              <a:rPr lang="pl-PL" dirty="0"/>
              <a:t>Prawo do nadzoru nad korzystaniem z utworu</a:t>
            </a:r>
          </a:p>
        </p:txBody>
      </p:sp>
      <p:sp>
        <p:nvSpPr>
          <p:cNvPr id="3" name="Symbol zastępczy zawartości 2">
            <a:extLst>
              <a:ext uri="{FF2B5EF4-FFF2-40B4-BE49-F238E27FC236}">
                <a16:creationId xmlns:a16="http://schemas.microsoft.com/office/drawing/2014/main" id="{4A656450-98A6-6A32-0665-38FC2E2547A1}"/>
              </a:ext>
            </a:extLst>
          </p:cNvPr>
          <p:cNvSpPr>
            <a:spLocks noGrp="1"/>
          </p:cNvSpPr>
          <p:nvPr>
            <p:ph sz="half" idx="1"/>
          </p:nvPr>
        </p:nvSpPr>
        <p:spPr/>
        <p:txBody>
          <a:bodyPr>
            <a:normAutofit fontScale="77500" lnSpcReduction="20000"/>
          </a:bodyPr>
          <a:lstStyle/>
          <a:p>
            <a:r>
              <a:rPr lang="pl-PL" dirty="0"/>
              <a:t>Autor powinien mieć możliwość weryfikacji, czy utwór jest udostępniany w zaakceptowanej przez niego postaci (SA w Łodzi, 5.01.2027 r., I </a:t>
            </a:r>
            <a:r>
              <a:rPr lang="pl-PL" dirty="0" err="1"/>
              <a:t>Aca</a:t>
            </a:r>
            <a:r>
              <a:rPr lang="pl-PL" dirty="0"/>
              <a:t> 830/16, LEX 2288137)</a:t>
            </a:r>
          </a:p>
          <a:p>
            <a:r>
              <a:rPr lang="pl-PL" dirty="0"/>
              <a:t>Obejmuje wszystkie kategorie utworów, poza programami komputerowymi,</a:t>
            </a:r>
          </a:p>
          <a:p>
            <a:r>
              <a:rPr lang="pl-PL" dirty="0"/>
              <a:t>Trwa od ustalenia utworu i obejmuje etap przed rozpowszechnieniem, w trakcie i w razie kolejnych rozpowszechnień, </a:t>
            </a:r>
          </a:p>
          <a:p>
            <a:endParaRPr lang="pl-PL" dirty="0"/>
          </a:p>
        </p:txBody>
      </p:sp>
      <p:sp>
        <p:nvSpPr>
          <p:cNvPr id="4" name="Symbol zastępczy zawartości 3">
            <a:extLst>
              <a:ext uri="{FF2B5EF4-FFF2-40B4-BE49-F238E27FC236}">
                <a16:creationId xmlns:a16="http://schemas.microsoft.com/office/drawing/2014/main" id="{A5C6E464-B561-2604-C580-47D3A93A1A64}"/>
              </a:ext>
            </a:extLst>
          </p:cNvPr>
          <p:cNvSpPr>
            <a:spLocks noGrp="1"/>
          </p:cNvSpPr>
          <p:nvPr>
            <p:ph sz="half" idx="2"/>
          </p:nvPr>
        </p:nvSpPr>
        <p:spPr/>
        <p:txBody>
          <a:bodyPr>
            <a:normAutofit fontScale="77500" lnSpcReduction="20000"/>
          </a:bodyPr>
          <a:lstStyle/>
          <a:p>
            <a:r>
              <a:rPr lang="pl-PL" dirty="0"/>
              <a:t>Szczególne reguły wykonywania nadzoru określono dla:</a:t>
            </a:r>
          </a:p>
          <a:p>
            <a:pPr marL="514350" indent="-514350">
              <a:buAutoNum type="arabicPeriod"/>
            </a:pPr>
            <a:r>
              <a:rPr lang="pl-PL" dirty="0"/>
              <a:t>Sporządzania kopii utworów plastycznych – art. 19 ust. 3 Pr. Aut.</a:t>
            </a:r>
          </a:p>
          <a:p>
            <a:pPr marL="514350" indent="-514350">
              <a:buAutoNum type="arabicPeriod"/>
            </a:pPr>
            <a:r>
              <a:rPr lang="pl-PL" dirty="0"/>
              <a:t>Nadzoru przed rozpowszechnieniem utworu – art. 60 ust. 1 Pr. Aut. </a:t>
            </a:r>
          </a:p>
          <a:p>
            <a:pPr marL="514350" indent="-514350">
              <a:buAutoNum type="arabicPeriod"/>
            </a:pPr>
            <a:r>
              <a:rPr lang="pl-PL" dirty="0"/>
              <a:t>Nad utworami plastycznymi – art. 60 ust. 4 Pr. Aut.</a:t>
            </a:r>
          </a:p>
          <a:p>
            <a:pPr marL="514350" indent="-514350">
              <a:buAutoNum type="arabicPeriod"/>
            </a:pPr>
            <a:r>
              <a:rPr lang="pl-PL" dirty="0"/>
              <a:t>Nad utworami architektonicznymi i architektoniczno-urbanistycznymi – Art. 60 ust. 5 Pr. Aut </a:t>
            </a:r>
            <a:r>
              <a:rPr lang="pl-PL" dirty="0">
                <a:sym typeface="Wingdings" pitchFamily="2" charset="2"/>
              </a:rPr>
              <a:t> Ustawa z dnia 7.07.1994 r. Prawo budowlane</a:t>
            </a:r>
            <a:endParaRPr lang="pl-PL" dirty="0"/>
          </a:p>
        </p:txBody>
      </p:sp>
    </p:spTree>
    <p:extLst>
      <p:ext uri="{BB962C8B-B14F-4D97-AF65-F5344CB8AC3E}">
        <p14:creationId xmlns:p14="http://schemas.microsoft.com/office/powerpoint/2010/main" val="1733794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94C5888-6464-F9FF-843C-0874BBD1E08F}"/>
              </a:ext>
            </a:extLst>
          </p:cNvPr>
          <p:cNvSpPr>
            <a:spLocks noGrp="1"/>
          </p:cNvSpPr>
          <p:nvPr>
            <p:ph type="title"/>
          </p:nvPr>
        </p:nvSpPr>
        <p:spPr/>
        <p:txBody>
          <a:bodyPr/>
          <a:lstStyle/>
          <a:p>
            <a:r>
              <a:rPr lang="pl-PL" dirty="0"/>
              <a:t>Inne autorskie prawa osobiste</a:t>
            </a:r>
          </a:p>
        </p:txBody>
      </p:sp>
      <p:graphicFrame>
        <p:nvGraphicFramePr>
          <p:cNvPr id="6" name="Symbol zastępczy zawartości 5">
            <a:extLst>
              <a:ext uri="{FF2B5EF4-FFF2-40B4-BE49-F238E27FC236}">
                <a16:creationId xmlns:a16="http://schemas.microsoft.com/office/drawing/2014/main" id="{3FEB871F-3856-2629-1C0D-D59F3A333EF2}"/>
              </a:ext>
            </a:extLst>
          </p:cNvPr>
          <p:cNvGraphicFramePr>
            <a:graphicFrameLocks noGrp="1"/>
          </p:cNvGraphicFramePr>
          <p:nvPr>
            <p:ph idx="1"/>
            <p:extLst>
              <p:ext uri="{D42A27DB-BD31-4B8C-83A1-F6EECF244321}">
                <p14:modId xmlns:p14="http://schemas.microsoft.com/office/powerpoint/2010/main" val="31686030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635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ytuł 1">
            <a:extLst>
              <a:ext uri="{FF2B5EF4-FFF2-40B4-BE49-F238E27FC236}">
                <a16:creationId xmlns:a16="http://schemas.microsoft.com/office/drawing/2014/main" id="{3F353427-761C-A9DE-FE06-5C531457FF9A}"/>
              </a:ext>
            </a:extLst>
          </p:cNvPr>
          <p:cNvSpPr>
            <a:spLocks noGrp="1"/>
          </p:cNvSpPr>
          <p:nvPr>
            <p:ph type="title"/>
          </p:nvPr>
        </p:nvSpPr>
        <p:spPr>
          <a:xfrm>
            <a:off x="838200" y="643467"/>
            <a:ext cx="2951205" cy="5571066"/>
          </a:xfrm>
        </p:spPr>
        <p:txBody>
          <a:bodyPr>
            <a:normAutofit/>
          </a:bodyPr>
          <a:lstStyle/>
          <a:p>
            <a:r>
              <a:rPr lang="pl-PL">
                <a:solidFill>
                  <a:srgbClr val="FFFFFF"/>
                </a:solidFill>
              </a:rPr>
              <a:t>KONSPEKT</a:t>
            </a:r>
          </a:p>
        </p:txBody>
      </p:sp>
      <p:graphicFrame>
        <p:nvGraphicFramePr>
          <p:cNvPr id="5" name="Symbol zastępczy zawartości 2">
            <a:extLst>
              <a:ext uri="{FF2B5EF4-FFF2-40B4-BE49-F238E27FC236}">
                <a16:creationId xmlns:a16="http://schemas.microsoft.com/office/drawing/2014/main" id="{90F80425-76D1-6D4A-60F0-295CC8DE9BFE}"/>
              </a:ext>
            </a:extLst>
          </p:cNvPr>
          <p:cNvGraphicFramePr>
            <a:graphicFrameLocks noGrp="1"/>
          </p:cNvGraphicFramePr>
          <p:nvPr>
            <p:ph idx="1"/>
            <p:extLst>
              <p:ext uri="{D42A27DB-BD31-4B8C-83A1-F6EECF244321}">
                <p14:modId xmlns:p14="http://schemas.microsoft.com/office/powerpoint/2010/main" val="4022347932"/>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9906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061F794-7900-6A40-8749-FB4A804CB3BC}"/>
              </a:ext>
            </a:extLst>
          </p:cNvPr>
          <p:cNvSpPr>
            <a:spLocks noGrp="1"/>
          </p:cNvSpPr>
          <p:nvPr>
            <p:ph type="title"/>
          </p:nvPr>
        </p:nvSpPr>
        <p:spPr/>
        <p:txBody>
          <a:bodyPr>
            <a:normAutofit/>
          </a:bodyPr>
          <a:lstStyle/>
          <a:p>
            <a:r>
              <a:rPr lang="pl-PL" dirty="0"/>
              <a:t>Autorskie prawa majątkowe – Art. 17 </a:t>
            </a:r>
          </a:p>
        </p:txBody>
      </p:sp>
      <p:sp>
        <p:nvSpPr>
          <p:cNvPr id="3" name="Symbol zastępczy zawartości 2">
            <a:extLst>
              <a:ext uri="{FF2B5EF4-FFF2-40B4-BE49-F238E27FC236}">
                <a16:creationId xmlns:a16="http://schemas.microsoft.com/office/drawing/2014/main" id="{1BF6473C-B12D-0F40-9175-20376E741BC2}"/>
              </a:ext>
            </a:extLst>
          </p:cNvPr>
          <p:cNvSpPr>
            <a:spLocks noGrp="1"/>
          </p:cNvSpPr>
          <p:nvPr>
            <p:ph idx="1"/>
          </p:nvPr>
        </p:nvSpPr>
        <p:spPr/>
        <p:txBody>
          <a:bodyPr>
            <a:normAutofit/>
          </a:bodyPr>
          <a:lstStyle/>
          <a:p>
            <a:r>
              <a:rPr lang="pl-PL" dirty="0"/>
              <a:t>Jeżeli ustawa nie stanowi inaczej, twórcy przysługuje wyłączne prawo do korzystania z utworu, rozporządzania nim na wszystkich polach eksploatacji oraz wynagrodzenia za korzystanie z utworu</a:t>
            </a:r>
          </a:p>
          <a:p>
            <a:r>
              <a:rPr lang="pl-PL" b="1" dirty="0"/>
              <a:t>Swoboda decydowania o korzystaniu + możliwość zarobkowania, </a:t>
            </a:r>
            <a:r>
              <a:rPr lang="pl-PL" dirty="0"/>
              <a:t> obejmuje wyłączne prawo do:</a:t>
            </a:r>
          </a:p>
          <a:p>
            <a:pPr lvl="1"/>
            <a:r>
              <a:rPr lang="pl-PL" b="1" dirty="0"/>
              <a:t>Korzystania z utworu,</a:t>
            </a:r>
          </a:p>
          <a:p>
            <a:pPr lvl="1"/>
            <a:r>
              <a:rPr lang="pl-PL" b="1" dirty="0"/>
              <a:t>Rozporządzania utworem,</a:t>
            </a:r>
          </a:p>
          <a:p>
            <a:pPr lvl="1"/>
            <a:r>
              <a:rPr lang="pl-PL" b="1" dirty="0"/>
              <a:t>Uzyskiwania wynagrodzenia,</a:t>
            </a:r>
          </a:p>
          <a:p>
            <a:pPr marL="426645" lvl="1" indent="0">
              <a:buNone/>
            </a:pPr>
            <a:endParaRPr lang="pl-PL" b="1" dirty="0"/>
          </a:p>
          <a:p>
            <a:pPr marL="426645" lvl="1" indent="0">
              <a:buNone/>
            </a:pPr>
            <a:r>
              <a:rPr lang="pl-PL" dirty="0"/>
              <a:t>Podobieństwo do uprawnień właścicielskich właściciela rzeczy.</a:t>
            </a:r>
          </a:p>
        </p:txBody>
      </p:sp>
    </p:spTree>
    <p:extLst>
      <p:ext uri="{BB962C8B-B14F-4D97-AF65-F5344CB8AC3E}">
        <p14:creationId xmlns:p14="http://schemas.microsoft.com/office/powerpoint/2010/main" val="30047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8170EEA-FC84-4345-9001-293CAD672494}"/>
              </a:ext>
            </a:extLst>
          </p:cNvPr>
          <p:cNvSpPr>
            <a:spLocks noGrp="1"/>
          </p:cNvSpPr>
          <p:nvPr>
            <p:ph type="title"/>
          </p:nvPr>
        </p:nvSpPr>
        <p:spPr>
          <a:xfrm>
            <a:off x="675939" y="641350"/>
            <a:ext cx="9144000" cy="1263649"/>
          </a:xfrm>
        </p:spPr>
        <p:txBody>
          <a:bodyPr>
            <a:normAutofit/>
          </a:bodyPr>
          <a:lstStyle/>
          <a:p>
            <a:r>
              <a:rPr lang="pl-PL" dirty="0"/>
              <a:t>Cechy autorskich praw majątkowych:</a:t>
            </a:r>
          </a:p>
        </p:txBody>
      </p:sp>
      <p:sp>
        <p:nvSpPr>
          <p:cNvPr id="3" name="Symbol zastępczy zawartości 2">
            <a:extLst>
              <a:ext uri="{FF2B5EF4-FFF2-40B4-BE49-F238E27FC236}">
                <a16:creationId xmlns:a16="http://schemas.microsoft.com/office/drawing/2014/main" id="{FAEAB271-B821-D349-9F2E-8B8EADDF111A}"/>
              </a:ext>
            </a:extLst>
          </p:cNvPr>
          <p:cNvSpPr>
            <a:spLocks noGrp="1"/>
          </p:cNvSpPr>
          <p:nvPr>
            <p:ph idx="1"/>
          </p:nvPr>
        </p:nvSpPr>
        <p:spPr>
          <a:xfrm>
            <a:off x="675939" y="1904999"/>
            <a:ext cx="10231547" cy="4185558"/>
          </a:xfrm>
        </p:spPr>
        <p:txBody>
          <a:bodyPr>
            <a:normAutofit/>
          </a:bodyPr>
          <a:lstStyle/>
          <a:p>
            <a:r>
              <a:rPr lang="pl-PL" b="1" dirty="0"/>
              <a:t>Zbywalność – </a:t>
            </a:r>
            <a:r>
              <a:rPr lang="pl-PL" dirty="0"/>
              <a:t>są zbywalne i dziedziczne, </a:t>
            </a:r>
          </a:p>
          <a:p>
            <a:r>
              <a:rPr lang="pl-PL" b="1" dirty="0"/>
              <a:t>Ograniczenie w czasie</a:t>
            </a:r>
            <a:r>
              <a:rPr lang="pl-PL" dirty="0"/>
              <a:t> – co do zasady trwają 70 lat od śmierci twórcy lub ostatniego ze współtwórców. Gdy twórca nie jest znany – 70 lat od momentu pierwszego rozpowszechnienia utworu, czyli publicznego udostępnienia dzieła za zgodą twórcy. </a:t>
            </a:r>
          </a:p>
          <a:p>
            <a:pPr lvl="1"/>
            <a:r>
              <a:rPr lang="pl-PL" dirty="0"/>
              <a:t>Okres 70 lat liczy się w pełnych latach następujących po roku, w którym nastąpiło zdarzenie, od którego zaczyna się bieg terminu </a:t>
            </a:r>
          </a:p>
          <a:p>
            <a:pPr lvl="1"/>
            <a:r>
              <a:rPr lang="pl-PL" b="1" dirty="0"/>
              <a:t>Domena publiczna – </a:t>
            </a:r>
            <a:r>
              <a:rPr lang="pl-PL" dirty="0"/>
              <a:t>po upływie 70 lat utwór przechodzi do tzw. domeny publicznej, tzn. że nikomu nie przysługują wyłączne prawa do decydowania o korzystaniu z dzieła i zarobkowania na nim. </a:t>
            </a:r>
            <a:endParaRPr lang="pl-PL" b="1" dirty="0"/>
          </a:p>
        </p:txBody>
      </p:sp>
    </p:spTree>
    <p:extLst>
      <p:ext uri="{BB962C8B-B14F-4D97-AF65-F5344CB8AC3E}">
        <p14:creationId xmlns:p14="http://schemas.microsoft.com/office/powerpoint/2010/main" val="335196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FA0997A-CDEA-D74B-B4D1-30DB2CBC1553}"/>
              </a:ext>
            </a:extLst>
          </p:cNvPr>
          <p:cNvSpPr>
            <a:spLocks noGrp="1"/>
          </p:cNvSpPr>
          <p:nvPr>
            <p:ph type="title"/>
          </p:nvPr>
        </p:nvSpPr>
        <p:spPr>
          <a:xfrm>
            <a:off x="343739" y="240260"/>
            <a:ext cx="5496321" cy="802607"/>
          </a:xfrm>
        </p:spPr>
        <p:txBody>
          <a:bodyPr anchor="b">
            <a:normAutofit/>
          </a:bodyPr>
          <a:lstStyle/>
          <a:p>
            <a:r>
              <a:rPr lang="pl-PL" dirty="0"/>
              <a:t>Korzystanie z utworu</a:t>
            </a:r>
          </a:p>
        </p:txBody>
      </p:sp>
      <p:sp>
        <p:nvSpPr>
          <p:cNvPr id="3" name="Symbol zastępczy zawartości 2">
            <a:extLst>
              <a:ext uri="{FF2B5EF4-FFF2-40B4-BE49-F238E27FC236}">
                <a16:creationId xmlns:a16="http://schemas.microsoft.com/office/drawing/2014/main" id="{82AF5F01-337F-5148-9227-16E62FF8EE46}"/>
              </a:ext>
            </a:extLst>
          </p:cNvPr>
          <p:cNvSpPr>
            <a:spLocks noGrp="1"/>
          </p:cNvSpPr>
          <p:nvPr>
            <p:ph idx="1"/>
          </p:nvPr>
        </p:nvSpPr>
        <p:spPr>
          <a:xfrm>
            <a:off x="343739" y="1567544"/>
            <a:ext cx="4930209" cy="3147332"/>
          </a:xfrm>
        </p:spPr>
        <p:txBody>
          <a:bodyPr>
            <a:noAutofit/>
          </a:bodyPr>
          <a:lstStyle/>
          <a:p>
            <a:r>
              <a:rPr lang="pl-PL" sz="1300" b="1" dirty="0"/>
              <a:t>Całość czynności eksploatacyjnych zarówno faktycznych jak i prawnych odnoszących się do egzemplarza utworu, które zmierzają do stworzenia określonemu podmiotowi możliwości zapoznania się z utworem </a:t>
            </a:r>
            <a:r>
              <a:rPr lang="pl-PL" sz="1300" dirty="0"/>
              <a:t>(def. za Z. Okoń, Prawo autorskie i prawa pokrewne, Komentarz, D. Flisak (red), Warszawa 2014. )</a:t>
            </a:r>
          </a:p>
          <a:p>
            <a:pPr lvl="1"/>
            <a:r>
              <a:rPr lang="pl-PL" sz="1300" dirty="0"/>
              <a:t>Utrwalenie utworu np. zapisanie w pamięci komputera, </a:t>
            </a:r>
          </a:p>
          <a:p>
            <a:pPr lvl="1"/>
            <a:r>
              <a:rPr lang="pl-PL" sz="1300" dirty="0"/>
              <a:t>Zwielokrotnianie utworu poprzez tworzenie kopii cyfrowych lub odbitek, </a:t>
            </a:r>
          </a:p>
          <a:p>
            <a:pPr lvl="1"/>
            <a:r>
              <a:rPr lang="pl-PL" sz="1300" dirty="0"/>
              <a:t>Obrót oryginałem lub egzemplarzami utworu, </a:t>
            </a:r>
          </a:p>
          <a:p>
            <a:pPr lvl="1"/>
            <a:r>
              <a:rPr lang="pl-PL" sz="1300" dirty="0"/>
              <a:t>Rozpowszechnianie utworu np. wystawienie w galerii sztuki </a:t>
            </a:r>
          </a:p>
          <a:p>
            <a:endParaRPr lang="pl-PL" sz="1300" dirty="0"/>
          </a:p>
          <a:p>
            <a:r>
              <a:rPr lang="pl-PL" sz="1300" dirty="0"/>
              <a:t>Nie jest korzystaniem z utworu samo </a:t>
            </a:r>
            <a:r>
              <a:rPr lang="pl-PL" sz="1300" u="sng" dirty="0"/>
              <a:t>zapoznanie się z nim </a:t>
            </a:r>
            <a:r>
              <a:rPr lang="pl-PL" sz="1300" dirty="0"/>
              <a:t>np. czytanie książki, odsłuchanie utworu, oglądanie filmu w kinie, </a:t>
            </a:r>
            <a:r>
              <a:rPr lang="pl-PL" sz="1300" u="sng" dirty="0"/>
              <a:t>które nie wiąże się ze zwielokrotnianiem lub rozpowszechnianiem utworu </a:t>
            </a:r>
          </a:p>
        </p:txBody>
      </p:sp>
      <p:pic>
        <p:nvPicPr>
          <p:cNvPr id="5" name="Obraz 4" descr="Obraz zawierający galeria, podłoże, pomieszczenie, scena&#10;&#10;Opis wygenerowany automatycznie">
            <a:extLst>
              <a:ext uri="{FF2B5EF4-FFF2-40B4-BE49-F238E27FC236}">
                <a16:creationId xmlns:a16="http://schemas.microsoft.com/office/drawing/2014/main" id="{10E0F8D0-1D62-3A4B-9C98-7816BD24CD5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7959" r="2" b="11596"/>
          <a:stretch/>
        </p:blipFill>
        <p:spPr>
          <a:xfrm>
            <a:off x="5975896" y="-1"/>
            <a:ext cx="6216104" cy="3333750"/>
          </a:xfrm>
          <a:custGeom>
            <a:avLst/>
            <a:gdLst/>
            <a:ahLst/>
            <a:cxnLst/>
            <a:rect l="l" t="t" r="r" b="b"/>
            <a:pathLst>
              <a:path w="6216104" h="3333750">
                <a:moveTo>
                  <a:pt x="485126" y="0"/>
                </a:moveTo>
                <a:lnTo>
                  <a:pt x="6216104" y="0"/>
                </a:lnTo>
                <a:lnTo>
                  <a:pt x="6216104"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3"/>
                  <a:pt x="476632" y="63322"/>
                  <a:pt x="482013" y="27991"/>
                </a:cubicBezTo>
                <a:close/>
              </a:path>
            </a:pathLst>
          </a:custGeom>
        </p:spPr>
      </p:pic>
      <p:pic>
        <p:nvPicPr>
          <p:cNvPr id="8" name="Obraz 7" descr="Obraz zawierający osoba&#10;&#10;Opis wygenerowany automatycznie">
            <a:extLst>
              <a:ext uri="{FF2B5EF4-FFF2-40B4-BE49-F238E27FC236}">
                <a16:creationId xmlns:a16="http://schemas.microsoft.com/office/drawing/2014/main" id="{714E87D9-5239-2C43-AAB4-40D5897887CD}"/>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14373" r="1" b="7000"/>
          <a:stretch/>
        </p:blipFill>
        <p:spPr>
          <a:xfrm>
            <a:off x="5840060" y="3524252"/>
            <a:ext cx="6351941" cy="3333749"/>
          </a:xfrm>
          <a:custGeom>
            <a:avLst/>
            <a:gdLst/>
            <a:ahLst/>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pic>
      <p:sp>
        <p:nvSpPr>
          <p:cNvPr id="6" name="pole tekstowe 5">
            <a:extLst>
              <a:ext uri="{FF2B5EF4-FFF2-40B4-BE49-F238E27FC236}">
                <a16:creationId xmlns:a16="http://schemas.microsoft.com/office/drawing/2014/main" id="{BAF2E11F-43E0-AE40-8088-837D2DDDCDAD}"/>
              </a:ext>
            </a:extLst>
          </p:cNvPr>
          <p:cNvSpPr txBox="1"/>
          <p:nvPr/>
        </p:nvSpPr>
        <p:spPr>
          <a:xfrm>
            <a:off x="9593212" y="6870700"/>
            <a:ext cx="2598788"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4" tooltip="http://pl.wiktionary.org/wiki/wystawa">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
        <p:nvSpPr>
          <p:cNvPr id="9" name="pole tekstowe 8">
            <a:extLst>
              <a:ext uri="{FF2B5EF4-FFF2-40B4-BE49-F238E27FC236}">
                <a16:creationId xmlns:a16="http://schemas.microsoft.com/office/drawing/2014/main" id="{EEB16872-A599-D248-8699-3D052C4DC32D}"/>
              </a:ext>
            </a:extLst>
          </p:cNvPr>
          <p:cNvSpPr txBox="1"/>
          <p:nvPr/>
        </p:nvSpPr>
        <p:spPr>
          <a:xfrm>
            <a:off x="7143627" y="6870700"/>
            <a:ext cx="2436885"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6" tooltip="https://www.thoughtco.com/editing-exercises-2073700">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8" tooltip="https://creativecommons.org/licenses/by/3.0/">
                  <a:extLst>
                    <a:ext uri="{A12FA001-AC4F-418D-AE19-62706E023703}">
                      <ahyp:hlinkClr xmlns:ahyp="http://schemas.microsoft.com/office/drawing/2018/hyperlinkcolor" val="tx"/>
                    </a:ext>
                  </a:extLst>
                </a:hlinkClick>
              </a:rPr>
              <a:t>CC BY</a:t>
            </a:r>
            <a:endParaRPr lang="pl-PL" sz="700">
              <a:solidFill>
                <a:srgbClr val="FFFFFF"/>
              </a:solidFill>
            </a:endParaRPr>
          </a:p>
        </p:txBody>
      </p:sp>
    </p:spTree>
    <p:extLst>
      <p:ext uri="{BB962C8B-B14F-4D97-AF65-F5344CB8AC3E}">
        <p14:creationId xmlns:p14="http://schemas.microsoft.com/office/powerpoint/2010/main" val="383918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B651B8-5AE9-7146-B293-862EC5EB9C20}"/>
              </a:ext>
            </a:extLst>
          </p:cNvPr>
          <p:cNvSpPr>
            <a:spLocks noGrp="1"/>
          </p:cNvSpPr>
          <p:nvPr>
            <p:ph type="title"/>
          </p:nvPr>
        </p:nvSpPr>
        <p:spPr>
          <a:xfrm>
            <a:off x="661639" y="275064"/>
            <a:ext cx="9144000" cy="1263649"/>
          </a:xfrm>
        </p:spPr>
        <p:txBody>
          <a:bodyPr/>
          <a:lstStyle/>
          <a:p>
            <a:r>
              <a:rPr lang="pl-PL" dirty="0"/>
              <a:t>Pola eksploatacji</a:t>
            </a:r>
          </a:p>
        </p:txBody>
      </p:sp>
      <p:sp>
        <p:nvSpPr>
          <p:cNvPr id="3" name="Symbol zastępczy zawartości 2">
            <a:extLst>
              <a:ext uri="{FF2B5EF4-FFF2-40B4-BE49-F238E27FC236}">
                <a16:creationId xmlns:a16="http://schemas.microsoft.com/office/drawing/2014/main" id="{2001CEF5-899F-374F-A623-0DFEE161FB5A}"/>
              </a:ext>
            </a:extLst>
          </p:cNvPr>
          <p:cNvSpPr>
            <a:spLocks noGrp="1"/>
          </p:cNvSpPr>
          <p:nvPr>
            <p:ph idx="1"/>
          </p:nvPr>
        </p:nvSpPr>
        <p:spPr>
          <a:xfrm>
            <a:off x="858645" y="1304693"/>
            <a:ext cx="10637956" cy="5148643"/>
          </a:xfrm>
        </p:spPr>
        <p:txBody>
          <a:bodyPr>
            <a:normAutofit fontScale="85000" lnSpcReduction="20000"/>
          </a:bodyPr>
          <a:lstStyle/>
          <a:p>
            <a:r>
              <a:rPr lang="pl-PL" dirty="0"/>
              <a:t>Są to </a:t>
            </a:r>
            <a:r>
              <a:rPr lang="pl-PL" b="1" dirty="0">
                <a:highlight>
                  <a:srgbClr val="00FFFF"/>
                </a:highlight>
              </a:rPr>
              <a:t>sposoby korzystania z utworu wyodrębnione najczęściej pod względem technicznym</a:t>
            </a:r>
            <a:r>
              <a:rPr lang="pl-PL" dirty="0"/>
              <a:t>, np.:</a:t>
            </a:r>
          </a:p>
          <a:p>
            <a:pPr lvl="1"/>
            <a:r>
              <a:rPr lang="pl-PL" dirty="0"/>
              <a:t>Utrwalenie</a:t>
            </a:r>
          </a:p>
          <a:p>
            <a:pPr lvl="1"/>
            <a:r>
              <a:rPr lang="pl-PL" dirty="0"/>
              <a:t>Zwielokrotnianie określoną techniką np. kserokopia, </a:t>
            </a:r>
          </a:p>
          <a:p>
            <a:pPr lvl="1"/>
            <a:r>
              <a:rPr lang="pl-PL" dirty="0"/>
              <a:t>Wprowadzenie do pamięci komputera </a:t>
            </a:r>
            <a:r>
              <a:rPr lang="pl-PL" dirty="0" err="1"/>
              <a:t>n.p</a:t>
            </a:r>
            <a:r>
              <a:rPr lang="pl-PL" dirty="0"/>
              <a:t>. zeskanowanie, </a:t>
            </a:r>
          </a:p>
          <a:p>
            <a:pPr lvl="1"/>
            <a:r>
              <a:rPr lang="pl-PL" dirty="0"/>
              <a:t>Obrót oryginałem </a:t>
            </a:r>
          </a:p>
          <a:p>
            <a:r>
              <a:rPr lang="pl-PL" dirty="0"/>
              <a:t>Art. 50 Pr Aut -  Odrębne pola eksploatacji stanowią </a:t>
            </a:r>
            <a:r>
              <a:rPr lang="pl-PL" u="sng" dirty="0"/>
              <a:t>w szczególności</a:t>
            </a:r>
            <a:r>
              <a:rPr lang="pl-PL" dirty="0"/>
              <a:t>:</a:t>
            </a:r>
          </a:p>
          <a:p>
            <a:pPr marL="0" indent="0" fontAlgn="ctr">
              <a:buNone/>
            </a:pPr>
            <a:r>
              <a:rPr lang="pl-PL" dirty="0"/>
              <a:t>1)  w zakresie utrwalania i zwielokrotniania utworu - wytwarzanie określoną techniką egzemplarzy utworu, w tym techniką drukarską, reprograficzną, zapisu magnetycznego oraz techniką cyfrową; </a:t>
            </a:r>
          </a:p>
          <a:p>
            <a:pPr marL="0" indent="0" fontAlgn="ctr">
              <a:buNone/>
            </a:pPr>
            <a:r>
              <a:rPr lang="pl-PL" dirty="0"/>
              <a:t>2) w zakresie obrotu oryginałem albo egzemplarzami, na których utwór utrwalono - wprowadzanie do obrotu, użyczenie lub najem oryginału albo egzemplarzy; </a:t>
            </a:r>
          </a:p>
          <a:p>
            <a:pPr marL="0" indent="0" fontAlgn="ctr">
              <a:buNone/>
            </a:pPr>
            <a:r>
              <a:rPr lang="pl-PL" dirty="0"/>
              <a:t>3) w zakresie rozpowszechniania utworu w sposób inny niż określony w pkt 2 - publiczne wykonanie, wystawienie, wyświetlenie, odtworzenie oraz nadawanie i reemitowanie, a także publiczne udostępnianie utworu w taki sposób, aby każdy mógł mieć do niego dostęp w miejscu i w czasie przez siebie wybranym.</a:t>
            </a:r>
          </a:p>
          <a:p>
            <a:pPr marL="0" indent="0">
              <a:buNone/>
            </a:pPr>
            <a:endParaRPr lang="pl-PL" dirty="0"/>
          </a:p>
        </p:txBody>
      </p:sp>
    </p:spTree>
    <p:extLst>
      <p:ext uri="{BB962C8B-B14F-4D97-AF65-F5344CB8AC3E}">
        <p14:creationId xmlns:p14="http://schemas.microsoft.com/office/powerpoint/2010/main" val="139548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10;&#10;Opis wygenerowany automatycznie">
            <a:extLst>
              <a:ext uri="{FF2B5EF4-FFF2-40B4-BE49-F238E27FC236}">
                <a16:creationId xmlns:a16="http://schemas.microsoft.com/office/drawing/2014/main" id="{4CFB29D5-82BD-6446-9650-86587C8F0EA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117" r="2215"/>
          <a:stretch/>
        </p:blipFill>
        <p:spPr>
          <a:xfrm>
            <a:off x="20" y="10"/>
            <a:ext cx="12191979" cy="6857989"/>
          </a:xfrm>
          <a:prstGeom prst="rect">
            <a:avLst/>
          </a:prstGeom>
        </p:spPr>
      </p:pic>
      <p:sp>
        <p:nvSpPr>
          <p:cNvPr id="2" name="Tytuł 1">
            <a:extLst>
              <a:ext uri="{FF2B5EF4-FFF2-40B4-BE49-F238E27FC236}">
                <a16:creationId xmlns:a16="http://schemas.microsoft.com/office/drawing/2014/main" id="{6B1BD06E-0802-AC42-9AD0-FCD4AAB66B02}"/>
              </a:ext>
            </a:extLst>
          </p:cNvPr>
          <p:cNvSpPr>
            <a:spLocks noGrp="1"/>
          </p:cNvSpPr>
          <p:nvPr>
            <p:ph type="title"/>
          </p:nvPr>
        </p:nvSpPr>
        <p:spPr>
          <a:xfrm>
            <a:off x="268062" y="155570"/>
            <a:ext cx="4629150" cy="1343026"/>
          </a:xfrm>
        </p:spPr>
        <p:txBody>
          <a:bodyPr anchor="b">
            <a:normAutofit/>
          </a:bodyPr>
          <a:lstStyle/>
          <a:p>
            <a:r>
              <a:rPr lang="pl-PL" dirty="0"/>
              <a:t>Rozporządzanie utworem</a:t>
            </a:r>
          </a:p>
        </p:txBody>
      </p:sp>
      <p:sp>
        <p:nvSpPr>
          <p:cNvPr id="3" name="Symbol zastępczy zawartości 2">
            <a:extLst>
              <a:ext uri="{FF2B5EF4-FFF2-40B4-BE49-F238E27FC236}">
                <a16:creationId xmlns:a16="http://schemas.microsoft.com/office/drawing/2014/main" id="{A19339C5-F7CE-914C-8286-A542262703BF}"/>
              </a:ext>
            </a:extLst>
          </p:cNvPr>
          <p:cNvSpPr>
            <a:spLocks noGrp="1"/>
          </p:cNvSpPr>
          <p:nvPr>
            <p:ph idx="1"/>
          </p:nvPr>
        </p:nvSpPr>
        <p:spPr>
          <a:xfrm>
            <a:off x="986971" y="1654157"/>
            <a:ext cx="4737555" cy="3565544"/>
          </a:xfrm>
          <a:solidFill>
            <a:schemeClr val="accent2">
              <a:lumMod val="20000"/>
              <a:lumOff val="80000"/>
            </a:schemeClr>
          </a:solidFill>
        </p:spPr>
        <p:txBody>
          <a:bodyPr>
            <a:normAutofit/>
          </a:bodyPr>
          <a:lstStyle/>
          <a:p>
            <a:r>
              <a:rPr lang="pl-PL" sz="1600" b="1" dirty="0"/>
              <a:t>Polega na możliwości dysponowana przysługującymi uprawnionemu autorskimi prawami majątkowymi i czerpania korzyści materialnych z eksploatacji dzieła. </a:t>
            </a:r>
          </a:p>
          <a:p>
            <a:r>
              <a:rPr lang="pl-PL" sz="1600" dirty="0"/>
              <a:t>Jest konsekwencją zbywalności autorskich praw majątkowych, </a:t>
            </a:r>
          </a:p>
          <a:p>
            <a:r>
              <a:rPr lang="pl-PL" sz="1600" dirty="0"/>
              <a:t>Mogą być przeniesione na inne osoby (nabywca będzie wyłącznym podmiotem uprawnionym do korzystania z utworu, </a:t>
            </a:r>
          </a:p>
          <a:p>
            <a:r>
              <a:rPr lang="pl-PL" sz="1600" dirty="0"/>
              <a:t>Można pozwolić innym podmiotom na korzystanie z utworu (udzielić licencji) np. w celu publikacji zdjęcia w </a:t>
            </a:r>
            <a:r>
              <a:rPr lang="pl-PL" sz="1600" dirty="0" err="1"/>
              <a:t>internecie</a:t>
            </a:r>
            <a:r>
              <a:rPr lang="pl-PL" sz="1600" dirty="0"/>
              <a:t>, stworzenia reklamy, ulotek itp. </a:t>
            </a:r>
          </a:p>
        </p:txBody>
      </p:sp>
      <p:sp>
        <p:nvSpPr>
          <p:cNvPr id="6" name="pole tekstowe 5">
            <a:extLst>
              <a:ext uri="{FF2B5EF4-FFF2-40B4-BE49-F238E27FC236}">
                <a16:creationId xmlns:a16="http://schemas.microsoft.com/office/drawing/2014/main" id="{FB3B035D-AA3D-084E-AE96-F6DF44C40DCD}"/>
              </a:ext>
            </a:extLst>
          </p:cNvPr>
          <p:cNvSpPr txBox="1"/>
          <p:nvPr/>
        </p:nvSpPr>
        <p:spPr>
          <a:xfrm>
            <a:off x="9423292" y="6657944"/>
            <a:ext cx="2768707"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technofaq.org/posts/2019/06/ways-to-improve-your-companys-contract-management/">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pl-PL" sz="700">
              <a:solidFill>
                <a:srgbClr val="FFFFFF"/>
              </a:solidFill>
            </a:endParaRPr>
          </a:p>
        </p:txBody>
      </p:sp>
    </p:spTree>
    <p:extLst>
      <p:ext uri="{BB962C8B-B14F-4D97-AF65-F5344CB8AC3E}">
        <p14:creationId xmlns:p14="http://schemas.microsoft.com/office/powerpoint/2010/main" val="378137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C52AFA-1182-0745-8EDD-4349D6A1277D}"/>
              </a:ext>
            </a:extLst>
          </p:cNvPr>
          <p:cNvSpPr>
            <a:spLocks noGrp="1"/>
          </p:cNvSpPr>
          <p:nvPr>
            <p:ph type="title"/>
          </p:nvPr>
        </p:nvSpPr>
        <p:spPr>
          <a:xfrm>
            <a:off x="686635" y="1143000"/>
            <a:ext cx="3285045" cy="4572000"/>
          </a:xfrm>
        </p:spPr>
        <p:txBody>
          <a:bodyPr anchor="ctr">
            <a:normAutofit/>
          </a:bodyPr>
          <a:lstStyle/>
          <a:p>
            <a:pPr algn="r"/>
            <a:r>
              <a:rPr lang="pl-PL" sz="4100"/>
              <a:t>Czas trwania autorskich praw majątkowych – art. 36 - 37 Pr. Aut.</a:t>
            </a:r>
          </a:p>
        </p:txBody>
      </p:sp>
      <p:sp>
        <p:nvSpPr>
          <p:cNvPr id="3" name="Symbol zastępczy zawartości 2">
            <a:extLst>
              <a:ext uri="{FF2B5EF4-FFF2-40B4-BE49-F238E27FC236}">
                <a16:creationId xmlns:a16="http://schemas.microsoft.com/office/drawing/2014/main" id="{6548A305-F1C3-A44E-AB18-AD272BFB28DC}"/>
              </a:ext>
            </a:extLst>
          </p:cNvPr>
          <p:cNvSpPr>
            <a:spLocks noGrp="1"/>
          </p:cNvSpPr>
          <p:nvPr>
            <p:ph idx="1"/>
          </p:nvPr>
        </p:nvSpPr>
        <p:spPr>
          <a:xfrm>
            <a:off x="5062870" y="333829"/>
            <a:ext cx="6925929" cy="6357257"/>
          </a:xfrm>
        </p:spPr>
        <p:txBody>
          <a:bodyPr anchor="ctr">
            <a:normAutofit/>
          </a:bodyPr>
          <a:lstStyle/>
          <a:p>
            <a:pPr marL="228600" indent="0">
              <a:buNone/>
            </a:pPr>
            <a:r>
              <a:rPr lang="pl-PL" sz="1300" dirty="0"/>
              <a:t>Z zastrzeżeniem wyjątków przewidzianych w ustawie, autorskie prawa majątkowe gasną z upływem lat </a:t>
            </a:r>
            <a:r>
              <a:rPr lang="pl-PL" sz="1300" b="1" u="sng" dirty="0"/>
              <a:t>siedemdziesięciu:</a:t>
            </a:r>
          </a:p>
          <a:p>
            <a:pPr marL="228600" indent="0">
              <a:buNone/>
            </a:pPr>
            <a:r>
              <a:rPr lang="pl-PL" sz="1300" dirty="0"/>
              <a:t>1)  od śmierci twórcy, a do utworów współautorskich – od śmierci współtwórcy, który przeżył pozostałych;</a:t>
            </a:r>
          </a:p>
          <a:p>
            <a:pPr marL="228600" indent="0">
              <a:buNone/>
            </a:pPr>
            <a:r>
              <a:rPr lang="pl-PL" sz="1300" dirty="0"/>
              <a:t>2)  w odniesieniu do utworu, którego twórca nie jest znany – od daty pierwszego rozpowszechnienia, chyba że pseudonim nie pozostawia wątpliwości co do tożsamości autora lub jeżeli autor ujawnił swoją tożsamość; </a:t>
            </a:r>
          </a:p>
          <a:p>
            <a:pPr marL="228600" indent="0">
              <a:buNone/>
            </a:pPr>
            <a:r>
              <a:rPr lang="pl-PL" sz="1300" dirty="0"/>
              <a:t>3)  w odniesieniu do utworu, do którego autorskie prawa majątkowe przysługują z mocy ustawy innej osobie niż twórca – od daty rozpowszechnienia utworu, a gdy utwór nie został rozpowszechniony – od daty jego ustalenia;  </a:t>
            </a:r>
            <a:r>
              <a:rPr lang="pl-PL" sz="1300" dirty="0">
                <a:sym typeface="Wingdings" pitchFamily="2" charset="2"/>
              </a:rPr>
              <a:t> utwory zbiorowe, pracownicze, programy komputerowe</a:t>
            </a:r>
            <a:endParaRPr lang="pl-PL" sz="1300" dirty="0"/>
          </a:p>
          <a:p>
            <a:pPr marL="228600" indent="0">
              <a:buNone/>
            </a:pPr>
            <a:r>
              <a:rPr lang="pl-PL" sz="1300" dirty="0"/>
              <a:t>4)  w odniesieniu do utworu audiowizualnego – od śmierci najpóźniej zmarłej z wymienionych osób: głównego reżysera, autora scenariusza, autora dialogów, kompozytora muzyki skomponowanej do utworu audiowizualnego; </a:t>
            </a:r>
          </a:p>
          <a:p>
            <a:pPr marL="228600" indent="0">
              <a:buNone/>
            </a:pPr>
            <a:r>
              <a:rPr lang="pl-PL" sz="1300" dirty="0"/>
              <a:t>5)  w odniesieniu do utworu słowno-muzycznego, jeżeli utwór słowny i utwór muzyczny zostały stworzone specjalnie dla danego utworu słowno-muzycznego – od śmierci później zmarłej z wymienionych osób: autora utworu słownego albo kompozytora utworu muzycznego.</a:t>
            </a:r>
          </a:p>
          <a:p>
            <a:pPr marL="228600" indent="0">
              <a:buNone/>
            </a:pPr>
            <a:r>
              <a:rPr lang="pl-PL" sz="1300" dirty="0"/>
              <a:t>Jeżeli bieg terminu wygaśnięcia autorskich praw majątkowych rozpoczyna się od rozpowszechnienia utworu, a utwór rozpowszechniono w częściach, odcinkach, fragmentach lub wkładkach, bieg terminu liczy się oddzielnie od daty rozpowszechnienia każdej z wymienionych części.</a:t>
            </a:r>
          </a:p>
          <a:p>
            <a:endParaRPr lang="pl-PL" sz="1100" dirty="0"/>
          </a:p>
        </p:txBody>
      </p:sp>
    </p:spTree>
    <p:extLst>
      <p:ext uri="{BB962C8B-B14F-4D97-AF65-F5344CB8AC3E}">
        <p14:creationId xmlns:p14="http://schemas.microsoft.com/office/powerpoint/2010/main" val="1637470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B4DBEB76-3E1F-1348-8BBC-66D2CF3C277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730"/>
          <a:stretch/>
        </p:blipFill>
        <p:spPr>
          <a:xfrm>
            <a:off x="20" y="10"/>
            <a:ext cx="12191979" cy="6857989"/>
          </a:xfrm>
          <a:prstGeom prst="rect">
            <a:avLst/>
          </a:prstGeom>
          <a:noFill/>
        </p:spPr>
      </p:pic>
      <p:sp>
        <p:nvSpPr>
          <p:cNvPr id="2" name="Tytuł 1">
            <a:extLst>
              <a:ext uri="{FF2B5EF4-FFF2-40B4-BE49-F238E27FC236}">
                <a16:creationId xmlns:a16="http://schemas.microsoft.com/office/drawing/2014/main" id="{DDDC4A8A-8316-834D-83D8-EA5696F96FB4}"/>
              </a:ext>
            </a:extLst>
          </p:cNvPr>
          <p:cNvSpPr>
            <a:spLocks noGrp="1"/>
          </p:cNvSpPr>
          <p:nvPr>
            <p:ph type="title"/>
          </p:nvPr>
        </p:nvSpPr>
        <p:spPr>
          <a:xfrm>
            <a:off x="267473" y="0"/>
            <a:ext cx="4629150" cy="1343026"/>
          </a:xfrm>
        </p:spPr>
        <p:txBody>
          <a:bodyPr vert="horz" lIns="91440" tIns="45720" rIns="91440" bIns="45720" rtlCol="0" anchor="b" anchorCtr="0">
            <a:normAutofit/>
          </a:bodyPr>
          <a:lstStyle/>
          <a:p>
            <a:r>
              <a:rPr lang="pl-PL" kern="1200" dirty="0">
                <a:solidFill>
                  <a:schemeClr val="tx1"/>
                </a:solidFill>
                <a:latin typeface="+mj-lt"/>
                <a:ea typeface="+mj-ea"/>
                <a:cs typeface="+mj-cs"/>
              </a:rPr>
              <a:t>Prawo do wynagrodzenia</a:t>
            </a:r>
          </a:p>
        </p:txBody>
      </p:sp>
      <p:sp>
        <p:nvSpPr>
          <p:cNvPr id="3" name="Symbol zastępczy zawartości 2">
            <a:extLst>
              <a:ext uri="{FF2B5EF4-FFF2-40B4-BE49-F238E27FC236}">
                <a16:creationId xmlns:a16="http://schemas.microsoft.com/office/drawing/2014/main" id="{039D6456-AD16-5E40-BCAE-AADA6E7D4C34}"/>
              </a:ext>
            </a:extLst>
          </p:cNvPr>
          <p:cNvSpPr>
            <a:spLocks noGrp="1"/>
          </p:cNvSpPr>
          <p:nvPr>
            <p:ph sz="half" idx="2"/>
          </p:nvPr>
        </p:nvSpPr>
        <p:spPr>
          <a:xfrm>
            <a:off x="1030514" y="1727201"/>
            <a:ext cx="4694012" cy="3492500"/>
          </a:xfrm>
          <a:solidFill>
            <a:schemeClr val="bg2">
              <a:lumMod val="90000"/>
            </a:schemeClr>
          </a:solidFill>
        </p:spPr>
        <p:txBody>
          <a:bodyPr vert="horz" lIns="91440" tIns="45720" rIns="91440" bIns="45720" rtlCol="0">
            <a:normAutofit/>
          </a:bodyPr>
          <a:lstStyle/>
          <a:p>
            <a:pPr marL="228600"/>
            <a:r>
              <a:rPr lang="pl-PL" sz="1400" b="1" dirty="0">
                <a:highlight>
                  <a:srgbClr val="00FF00"/>
                </a:highlight>
              </a:rPr>
              <a:t>Zasada: twórca ma prawo do otrzymywania wynagrodzenia za korzystanie z utworu</a:t>
            </a:r>
          </a:p>
          <a:p>
            <a:r>
              <a:rPr lang="pl-PL" sz="1400" dirty="0"/>
              <a:t>Nieodpłatność przeniesienia praw czy udzielenia licencji musi wynikać z umowy – w przeciwnym razie twórcy należy się wynagrodzenie, </a:t>
            </a:r>
          </a:p>
          <a:p>
            <a:pPr marL="228600"/>
            <a:r>
              <a:rPr lang="pl-PL" sz="1400" dirty="0"/>
              <a:t>Art. 43 Pr. Aut. </a:t>
            </a:r>
          </a:p>
          <a:p>
            <a:pPr marL="0"/>
            <a:r>
              <a:rPr lang="pl-PL" sz="1400" dirty="0"/>
              <a:t>1. Jeżeli z umowy nie wynika, że przeniesienie autorskich praw majątkowych lub udzielenie licencji nastąpiło nieodpłatnie, twórcy przysługuje prawo do wynagrodzenia.</a:t>
            </a:r>
          </a:p>
          <a:p>
            <a:pPr marL="0" fontAlgn="ctr"/>
            <a:r>
              <a:rPr lang="pl-PL" sz="1400" dirty="0"/>
              <a:t>2. Jeżeli w umowie nie określono wysokości wynagrodzenia autorskiego, wysokość wynagrodzenia określa się z uwzględnieniem zakresu udzielonego prawa oraz korzyści wynikających z korzystania z utworu.</a:t>
            </a:r>
          </a:p>
          <a:p>
            <a:endParaRPr lang="en-US" sz="700" dirty="0"/>
          </a:p>
        </p:txBody>
      </p:sp>
      <p:sp>
        <p:nvSpPr>
          <p:cNvPr id="6" name="pole tekstowe 5">
            <a:extLst>
              <a:ext uri="{FF2B5EF4-FFF2-40B4-BE49-F238E27FC236}">
                <a16:creationId xmlns:a16="http://schemas.microsoft.com/office/drawing/2014/main" id="{D5E5C580-F9CB-BB40-A924-3469B2859BE8}"/>
              </a:ext>
            </a:extLst>
          </p:cNvPr>
          <p:cNvSpPr txBox="1"/>
          <p:nvPr/>
        </p:nvSpPr>
        <p:spPr>
          <a:xfrm>
            <a:off x="9578783" y="6657944"/>
            <a:ext cx="2613216"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www.quoteinspector.com/free-money-photos-for-personal-finance-articles/">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pl-PL" sz="700">
              <a:solidFill>
                <a:srgbClr val="FFFFFF"/>
              </a:solidFill>
            </a:endParaRPr>
          </a:p>
        </p:txBody>
      </p:sp>
    </p:spTree>
    <p:extLst>
      <p:ext uri="{BB962C8B-B14F-4D97-AF65-F5344CB8AC3E}">
        <p14:creationId xmlns:p14="http://schemas.microsoft.com/office/powerpoint/2010/main" val="8291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0D1E4F-AFC9-7141-93B8-A494563654D4}"/>
              </a:ext>
            </a:extLst>
          </p:cNvPr>
          <p:cNvSpPr>
            <a:spLocks noGrp="1"/>
          </p:cNvSpPr>
          <p:nvPr>
            <p:ph type="title"/>
          </p:nvPr>
        </p:nvSpPr>
        <p:spPr>
          <a:xfrm>
            <a:off x="323385" y="92710"/>
            <a:ext cx="10822597" cy="344199"/>
          </a:xfrm>
        </p:spPr>
        <p:txBody>
          <a:bodyPr>
            <a:noAutofit/>
          </a:bodyPr>
          <a:lstStyle/>
          <a:p>
            <a:r>
              <a:rPr lang="pl-PL" sz="2400" dirty="0"/>
              <a:t>Wynagrodzenie za korzystanie z utworu</a:t>
            </a:r>
          </a:p>
        </p:txBody>
      </p:sp>
      <p:graphicFrame>
        <p:nvGraphicFramePr>
          <p:cNvPr id="5" name="Tabela 5">
            <a:extLst>
              <a:ext uri="{FF2B5EF4-FFF2-40B4-BE49-F238E27FC236}">
                <a16:creationId xmlns:a16="http://schemas.microsoft.com/office/drawing/2014/main" id="{7D69C630-B75B-AD44-AD1D-C017D772AE0D}"/>
              </a:ext>
            </a:extLst>
          </p:cNvPr>
          <p:cNvGraphicFramePr>
            <a:graphicFrameLocks noGrp="1"/>
          </p:cNvGraphicFramePr>
          <p:nvPr>
            <p:ph idx="1"/>
          </p:nvPr>
        </p:nvGraphicFramePr>
        <p:xfrm>
          <a:off x="100361" y="568711"/>
          <a:ext cx="11939241" cy="6183171"/>
        </p:xfrm>
        <a:graphic>
          <a:graphicData uri="http://schemas.openxmlformats.org/drawingml/2006/table">
            <a:tbl>
              <a:tblPr firstRow="1" bandRow="1">
                <a:tableStyleId>{5C22544A-7EE6-4342-B048-85BDC9FD1C3A}</a:tableStyleId>
              </a:tblPr>
              <a:tblGrid>
                <a:gridCol w="3403372">
                  <a:extLst>
                    <a:ext uri="{9D8B030D-6E8A-4147-A177-3AD203B41FA5}">
                      <a16:colId xmlns:a16="http://schemas.microsoft.com/office/drawing/2014/main" val="4024745387"/>
                    </a:ext>
                  </a:extLst>
                </a:gridCol>
                <a:gridCol w="2085936">
                  <a:extLst>
                    <a:ext uri="{9D8B030D-6E8A-4147-A177-3AD203B41FA5}">
                      <a16:colId xmlns:a16="http://schemas.microsoft.com/office/drawing/2014/main" val="1586359674"/>
                    </a:ext>
                  </a:extLst>
                </a:gridCol>
                <a:gridCol w="6449933">
                  <a:extLst>
                    <a:ext uri="{9D8B030D-6E8A-4147-A177-3AD203B41FA5}">
                      <a16:colId xmlns:a16="http://schemas.microsoft.com/office/drawing/2014/main" val="3150921035"/>
                    </a:ext>
                  </a:extLst>
                </a:gridCol>
              </a:tblGrid>
              <a:tr h="576471">
                <a:tc>
                  <a:txBody>
                    <a:bodyPr/>
                    <a:lstStyle/>
                    <a:p>
                      <a:r>
                        <a:rPr lang="pl-PL" sz="1600" dirty="0"/>
                        <a:t>Uprawnienie</a:t>
                      </a:r>
                    </a:p>
                  </a:txBody>
                  <a:tcPr/>
                </a:tc>
                <a:tc>
                  <a:txBody>
                    <a:bodyPr/>
                    <a:lstStyle/>
                    <a:p>
                      <a:r>
                        <a:rPr lang="pl-PL" sz="1600" dirty="0"/>
                        <a:t>Podstawa prawna</a:t>
                      </a:r>
                    </a:p>
                  </a:txBody>
                  <a:tcPr/>
                </a:tc>
                <a:tc>
                  <a:txBody>
                    <a:bodyPr/>
                    <a:lstStyle/>
                    <a:p>
                      <a:r>
                        <a:rPr lang="pl-PL" sz="1600" dirty="0"/>
                        <a:t>Przykłady:</a:t>
                      </a:r>
                    </a:p>
                  </a:txBody>
                  <a:tcPr/>
                </a:tc>
                <a:extLst>
                  <a:ext uri="{0D108BD9-81ED-4DB2-BD59-A6C34878D82A}">
                    <a16:rowId xmlns:a16="http://schemas.microsoft.com/office/drawing/2014/main" val="336825012"/>
                  </a:ext>
                </a:extLst>
              </a:tr>
              <a:tr h="1685657">
                <a:tc>
                  <a:txBody>
                    <a:bodyPr/>
                    <a:lstStyle/>
                    <a:p>
                      <a:r>
                        <a:rPr lang="pl-PL" sz="1600" dirty="0"/>
                        <a:t>Wynagrodzenie za korzystanie z tytułu korzystania z utworów w ramach niektórych postaci dozwolonego użytku publicznego</a:t>
                      </a:r>
                    </a:p>
                  </a:txBody>
                  <a:tcPr/>
                </a:tc>
                <a:tc>
                  <a:txBody>
                    <a:bodyPr/>
                    <a:lstStyle/>
                    <a:p>
                      <a:r>
                        <a:rPr lang="pl-PL" sz="1600" dirty="0"/>
                        <a:t>Art.. 25 ust. 2,</a:t>
                      </a:r>
                    </a:p>
                    <a:p>
                      <a:r>
                        <a:rPr lang="pl-PL" sz="1600" dirty="0"/>
                        <a:t>Art. 27(1) ust. 2,</a:t>
                      </a:r>
                    </a:p>
                    <a:p>
                      <a:r>
                        <a:rPr lang="pl-PL" sz="1600" dirty="0"/>
                        <a:t>Art. 28 ust. 4, </a:t>
                      </a:r>
                    </a:p>
                    <a:p>
                      <a:r>
                        <a:rPr lang="pl-PL" sz="1600" dirty="0"/>
                        <a:t>Art. 33 pkt. 3 </a:t>
                      </a:r>
                    </a:p>
                  </a:txBody>
                  <a:tcPr/>
                </a:tc>
                <a:tc>
                  <a:txBody>
                    <a:bodyPr/>
                    <a:lstStyle/>
                    <a:p>
                      <a:pPr marL="285750" indent="-285750">
                        <a:buFont typeface="Arial" panose="020B0604020202020204" pitchFamily="34" charset="0"/>
                        <a:buChar char="•"/>
                      </a:pPr>
                      <a:r>
                        <a:rPr lang="pl-PL" sz="1600" dirty="0"/>
                        <a:t>Rozpowszechnianie w celach informacyjnych w prasie radiu i telewizji już rozpowszechnionych artykułów na na aktualne tematy polityczne, gospodarcze lub religijne, chyba że zostało wyraźnie zastrzeżone, że dalsze rozpowszechnianie jest zabronione; fotografii i wypowiedzi reporterskich </a:t>
                      </a:r>
                    </a:p>
                  </a:txBody>
                  <a:tcPr/>
                </a:tc>
                <a:extLst>
                  <a:ext uri="{0D108BD9-81ED-4DB2-BD59-A6C34878D82A}">
                    <a16:rowId xmlns:a16="http://schemas.microsoft.com/office/drawing/2014/main" val="3595247990"/>
                  </a:ext>
                </a:extLst>
              </a:tr>
              <a:tr h="1061919">
                <a:tc>
                  <a:txBody>
                    <a:bodyPr/>
                    <a:lstStyle/>
                    <a:p>
                      <a:r>
                        <a:rPr lang="pl-PL" sz="1600" i="1" dirty="0" err="1"/>
                        <a:t>Droit</a:t>
                      </a:r>
                      <a:r>
                        <a:rPr lang="pl-PL" sz="1600" i="1" dirty="0"/>
                        <a:t> de </a:t>
                      </a:r>
                      <a:r>
                        <a:rPr lang="pl-PL" sz="1600" i="1" dirty="0" err="1"/>
                        <a:t>suite</a:t>
                      </a:r>
                      <a:endParaRPr lang="pl-PL" sz="1600" i="1" dirty="0"/>
                    </a:p>
                  </a:txBody>
                  <a:tcPr/>
                </a:tc>
                <a:tc>
                  <a:txBody>
                    <a:bodyPr/>
                    <a:lstStyle/>
                    <a:p>
                      <a:r>
                        <a:rPr lang="pl-PL" sz="1600" dirty="0"/>
                        <a:t>Art. 19 ust. 1 i 19(1)</a:t>
                      </a:r>
                    </a:p>
                  </a:txBody>
                  <a:tcPr/>
                </a:tc>
                <a:tc>
                  <a:txBody>
                    <a:bodyPr/>
                    <a:lstStyle/>
                    <a:p>
                      <a:pPr marL="285750" indent="-285750">
                        <a:buFont typeface="Arial" panose="020B0604020202020204" pitchFamily="34" charset="0"/>
                        <a:buChar char="•"/>
                      </a:pPr>
                      <a:r>
                        <a:rPr lang="pl-PL" sz="1600" b="0" i="0" u="none" strike="noStrike" kern="1200" dirty="0">
                          <a:solidFill>
                            <a:schemeClr val="dk1"/>
                          </a:solidFill>
                          <a:effectLst/>
                          <a:latin typeface="+mn-lt"/>
                          <a:ea typeface="+mn-ea"/>
                          <a:cs typeface="+mn-cs"/>
                        </a:rPr>
                        <a:t>Twórcy i jego spadkobiercom przysługuje prawo do wynagrodzenia w wysokości 5% ceny dokonanych zawodowo odsprzedaży rękopisów utworów literackich i muzycznych.</a:t>
                      </a:r>
                      <a:endParaRPr lang="pl-PL" sz="1600" dirty="0"/>
                    </a:p>
                  </a:txBody>
                  <a:tcPr/>
                </a:tc>
                <a:extLst>
                  <a:ext uri="{0D108BD9-81ED-4DB2-BD59-A6C34878D82A}">
                    <a16:rowId xmlns:a16="http://schemas.microsoft.com/office/drawing/2014/main" val="919365592"/>
                  </a:ext>
                </a:extLst>
              </a:tr>
              <a:tr h="1547368">
                <a:tc>
                  <a:txBody>
                    <a:bodyPr/>
                    <a:lstStyle/>
                    <a:p>
                      <a:r>
                        <a:rPr lang="pl-PL" sz="1600" dirty="0"/>
                        <a:t>Opłaty reprograficzne</a:t>
                      </a:r>
                    </a:p>
                  </a:txBody>
                  <a:tcPr/>
                </a:tc>
                <a:tc>
                  <a:txBody>
                    <a:bodyPr/>
                    <a:lstStyle/>
                    <a:p>
                      <a:r>
                        <a:rPr lang="pl-PL" sz="1600" dirty="0"/>
                        <a:t>Art. 20 ust. 2-4, 20(1)</a:t>
                      </a:r>
                    </a:p>
                  </a:txBody>
                  <a:tcPr/>
                </a:tc>
                <a:tc>
                  <a:txBody>
                    <a:bodyPr/>
                    <a:lstStyle/>
                    <a:p>
                      <a:pPr marL="285750" indent="-285750">
                        <a:buFont typeface="Arial" panose="020B0604020202020204" pitchFamily="34" charset="0"/>
                        <a:buChar char="•"/>
                      </a:pPr>
                      <a:r>
                        <a:rPr lang="pl-PL" sz="1600" dirty="0"/>
                        <a:t>Z </a:t>
                      </a:r>
                      <a:r>
                        <a:rPr lang="pl-PL" sz="1600" dirty="0">
                          <a:effectLst/>
                        </a:rPr>
                        <a:t> kwoty uzyskanej z tytułu opłat ze sprzedaży magnetofonów i innych podobnych urządzeń oraz związanych z nimi czystych nośników przypada:</a:t>
                      </a:r>
                    </a:p>
                    <a:p>
                      <a:r>
                        <a:rPr lang="pl-PL" sz="1600" dirty="0">
                          <a:effectLst/>
                        </a:rPr>
                        <a:t>1) 50% - twórcom;</a:t>
                      </a:r>
                    </a:p>
                    <a:p>
                      <a:pPr fontAlgn="ctr"/>
                      <a:r>
                        <a:rPr lang="pl-PL" sz="1600" kern="1200" dirty="0">
                          <a:solidFill>
                            <a:schemeClr val="dk1"/>
                          </a:solidFill>
                          <a:effectLst/>
                          <a:latin typeface="+mn-lt"/>
                          <a:ea typeface="+mn-ea"/>
                          <a:cs typeface="+mn-cs"/>
                        </a:rPr>
                        <a:t>2) 25% - artystom wykonawcom;</a:t>
                      </a:r>
                    </a:p>
                    <a:p>
                      <a:r>
                        <a:rPr lang="pl-PL" sz="1600" dirty="0">
                          <a:effectLst/>
                        </a:rPr>
                        <a:t>3) 25% - producentom fonogramów</a:t>
                      </a:r>
                    </a:p>
                  </a:txBody>
                  <a:tcPr/>
                </a:tc>
                <a:extLst>
                  <a:ext uri="{0D108BD9-81ED-4DB2-BD59-A6C34878D82A}">
                    <a16:rowId xmlns:a16="http://schemas.microsoft.com/office/drawing/2014/main" val="4204497210"/>
                  </a:ext>
                </a:extLst>
              </a:tr>
              <a:tr h="1304644">
                <a:tc>
                  <a:txBody>
                    <a:bodyPr/>
                    <a:lstStyle/>
                    <a:p>
                      <a:r>
                        <a:rPr lang="pl-PL" sz="1600" dirty="0"/>
                        <a:t>Wynagrodzenie za korzystanie z utworu audiowizualnego </a:t>
                      </a:r>
                    </a:p>
                  </a:txBody>
                  <a:tcPr/>
                </a:tc>
                <a:tc>
                  <a:txBody>
                    <a:bodyPr/>
                    <a:lstStyle/>
                    <a:p>
                      <a:r>
                        <a:rPr lang="pl-PL" sz="1600" dirty="0"/>
                        <a:t>art. 70 ust. 2(1)</a:t>
                      </a:r>
                    </a:p>
                  </a:txBody>
                  <a:tcPr/>
                </a:tc>
                <a:tc>
                  <a:txBody>
                    <a:bodyPr/>
                    <a:lstStyle/>
                    <a:p>
                      <a:r>
                        <a:rPr lang="pl-PL" sz="1600" dirty="0">
                          <a:effectLst/>
                        </a:rPr>
                        <a:t>Współtwórcy utworu audiowizualnego oraz artyści wykonawcy są uprawnieni do: </a:t>
                      </a:r>
                      <a:r>
                        <a:rPr lang="pl-PL" sz="1600" kern="1200" dirty="0">
                          <a:solidFill>
                            <a:schemeClr val="dk1"/>
                          </a:solidFill>
                          <a:effectLst/>
                          <a:latin typeface="+mn-lt"/>
                          <a:ea typeface="+mn-ea"/>
                          <a:cs typeface="+mn-cs"/>
                        </a:rPr>
                        <a:t>wynagrodzenia proporcjonalnego do wpływów z tytułu wyświetlania utworu audiowizualnego w kinach; </a:t>
                      </a:r>
                    </a:p>
                    <a:p>
                      <a:endParaRPr lang="pl-PL" sz="1600" dirty="0"/>
                    </a:p>
                  </a:txBody>
                  <a:tcPr/>
                </a:tc>
                <a:extLst>
                  <a:ext uri="{0D108BD9-81ED-4DB2-BD59-A6C34878D82A}">
                    <a16:rowId xmlns:a16="http://schemas.microsoft.com/office/drawing/2014/main" val="85349085"/>
                  </a:ext>
                </a:extLst>
              </a:tr>
            </a:tbl>
          </a:graphicData>
        </a:graphic>
      </p:graphicFrame>
    </p:spTree>
    <p:extLst>
      <p:ext uri="{BB962C8B-B14F-4D97-AF65-F5344CB8AC3E}">
        <p14:creationId xmlns:p14="http://schemas.microsoft.com/office/powerpoint/2010/main" val="3417962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1ADB178B-C716-2F0A-ED8B-CC9B3D2565FC}"/>
              </a:ext>
            </a:extLst>
          </p:cNvPr>
          <p:cNvSpPr>
            <a:spLocks noGrp="1"/>
          </p:cNvSpPr>
          <p:nvPr>
            <p:ph type="title"/>
          </p:nvPr>
        </p:nvSpPr>
        <p:spPr>
          <a:xfrm>
            <a:off x="4677103" y="1163594"/>
            <a:ext cx="6752897" cy="1624055"/>
          </a:xfrm>
        </p:spPr>
        <p:txBody>
          <a:bodyPr anchor="b">
            <a:normAutofit fontScale="90000"/>
          </a:bodyPr>
          <a:lstStyle/>
          <a:p>
            <a:r>
              <a:rPr lang="pl-PL" dirty="0"/>
              <a:t>Odpowiedzialność cywilnoprawna za naruszenie praw autorskich</a:t>
            </a:r>
          </a:p>
        </p:txBody>
      </p:sp>
      <p:pic>
        <p:nvPicPr>
          <p:cNvPr id="8" name="Obraz 7" descr="Obraz zawierający pieniądze&#10;&#10;Opis wygenerowany automatycznie przy średnim poziomie pewności">
            <a:extLst>
              <a:ext uri="{FF2B5EF4-FFF2-40B4-BE49-F238E27FC236}">
                <a16:creationId xmlns:a16="http://schemas.microsoft.com/office/drawing/2014/main" id="{D29CFDA1-245B-B87F-0DBD-E3497503643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750" r="27749" b="-1"/>
          <a:stretch/>
        </p:blipFill>
        <p:spPr>
          <a:xfrm>
            <a:off x="20" y="10"/>
            <a:ext cx="4571982" cy="6857992"/>
          </a:xfrm>
          <a:custGeom>
            <a:avLst/>
            <a:gdLst/>
            <a:ahLst/>
            <a:cxnLst/>
            <a:rect l="l" t="t" r="r" b="b"/>
            <a:pathLst>
              <a:path w="4572002" h="6858002">
                <a:moveTo>
                  <a:pt x="4295315" y="6438981"/>
                </a:moveTo>
                <a:lnTo>
                  <a:pt x="4275384" y="6463840"/>
                </a:lnTo>
                <a:lnTo>
                  <a:pt x="4275382" y="6463849"/>
                </a:lnTo>
                <a:lnTo>
                  <a:pt x="4261587" y="6513012"/>
                </a:lnTo>
                <a:lnTo>
                  <a:pt x="4242781" y="6546194"/>
                </a:lnTo>
                <a:lnTo>
                  <a:pt x="4242781" y="6546195"/>
                </a:lnTo>
                <a:lnTo>
                  <a:pt x="4259119" y="6521804"/>
                </a:lnTo>
                <a:lnTo>
                  <a:pt x="4261587"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1"/>
                  <a:pt x="4093355" y="3574408"/>
                </a:cubicBezTo>
                <a:lnTo>
                  <a:pt x="4093356"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6"/>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5"/>
                </a:cubicBezTo>
                <a:lnTo>
                  <a:pt x="4158155" y="4933805"/>
                </a:lnTo>
                <a:lnTo>
                  <a:pt x="4158155" y="4933806"/>
                </a:lnTo>
                <a:cubicBezTo>
                  <a:pt x="4160163" y="4953853"/>
                  <a:pt x="4171415" y="4969748"/>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9"/>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1"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314" y="6364769"/>
                </a:lnTo>
                <a:lnTo>
                  <a:pt x="4380007" y="6387910"/>
                </a:lnTo>
                <a:lnTo>
                  <a:pt x="4377352" y="6393385"/>
                </a:lnTo>
                <a:lnTo>
                  <a:pt x="4370589" y="6407332"/>
                </a:lnTo>
                <a:lnTo>
                  <a:pt x="4370589" y="6407333"/>
                </a:lnTo>
                <a:lnTo>
                  <a:pt x="4377352" y="6393385"/>
                </a:lnTo>
                <a:lnTo>
                  <a:pt x="4380008" y="6387910"/>
                </a:lnTo>
                <a:lnTo>
                  <a:pt x="4381314" y="6364769"/>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9"/>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5"/>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6"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2"/>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5"/>
                  <a:pt x="4125838" y="2518264"/>
                </a:cubicBezTo>
                <a:cubicBezTo>
                  <a:pt x="4123171" y="2527790"/>
                  <a:pt x="4122027" y="2536458"/>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7"/>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2" y="2463019"/>
                </a:cubicBezTo>
                <a:lnTo>
                  <a:pt x="4134481" y="2463018"/>
                </a:lnTo>
                <a:lnTo>
                  <a:pt x="4134482" y="2463018"/>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8"/>
                </a:lnTo>
                <a:lnTo>
                  <a:pt x="3785402" y="228944"/>
                </a:lnTo>
                <a:lnTo>
                  <a:pt x="3785402" y="228949"/>
                </a:lnTo>
                <a:lnTo>
                  <a:pt x="3785402" y="228948"/>
                </a:lnTo>
                <a:lnTo>
                  <a:pt x="3785402" y="228944"/>
                </a:lnTo>
                <a:lnTo>
                  <a:pt x="3780943" y="177271"/>
                </a:lnTo>
                <a:lnTo>
                  <a:pt x="3777129" y="153388"/>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2"/>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5"/>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effectLst>
            <a:outerShdw blurRad="381000" dist="152400" algn="l" rotWithShape="0">
              <a:prstClr val="black">
                <a:alpha val="10000"/>
              </a:prstClr>
            </a:outerShdw>
          </a:effectLst>
        </p:spPr>
      </p:pic>
      <p:sp>
        <p:nvSpPr>
          <p:cNvPr id="6" name="Symbol zastępczy zawartości 5">
            <a:extLst>
              <a:ext uri="{FF2B5EF4-FFF2-40B4-BE49-F238E27FC236}">
                <a16:creationId xmlns:a16="http://schemas.microsoft.com/office/drawing/2014/main" id="{E103C92C-4E42-B8C8-BA53-EA482CEFBEA4}"/>
              </a:ext>
            </a:extLst>
          </p:cNvPr>
          <p:cNvSpPr>
            <a:spLocks noGrp="1"/>
          </p:cNvSpPr>
          <p:nvPr>
            <p:ph idx="1"/>
          </p:nvPr>
        </p:nvSpPr>
        <p:spPr>
          <a:xfrm>
            <a:off x="4947139" y="3047999"/>
            <a:ext cx="6482862" cy="3609942"/>
          </a:xfrm>
        </p:spPr>
        <p:txBody>
          <a:bodyPr>
            <a:normAutofit/>
          </a:bodyPr>
          <a:lstStyle/>
          <a:p>
            <a:pPr marL="0" indent="0">
              <a:buNone/>
            </a:pPr>
            <a:r>
              <a:rPr lang="pl-PL" sz="1400" b="1" u="sng" dirty="0">
                <a:highlight>
                  <a:srgbClr val="FFFF00"/>
                </a:highlight>
              </a:rPr>
              <a:t>Art. 78 Pr. Aut. –  osobistych</a:t>
            </a:r>
          </a:p>
          <a:p>
            <a:pPr marL="0" indent="0">
              <a:buNone/>
            </a:pPr>
            <a:r>
              <a:rPr lang="pl-PL" sz="1400" b="1" u="sng" dirty="0">
                <a:highlight>
                  <a:srgbClr val="FFFF00"/>
                </a:highlight>
              </a:rPr>
              <a:t>Art. 79 Pr. Aut. - majątkowych</a:t>
            </a:r>
          </a:p>
          <a:p>
            <a:pPr marL="0" indent="0" algn="ctr">
              <a:buNone/>
            </a:pPr>
            <a:r>
              <a:rPr lang="pl-PL" sz="1400" b="1" u="sng" dirty="0"/>
              <a:t>Roszczenia uprawnionego z tytułu praw autorskich: </a:t>
            </a:r>
          </a:p>
          <a:p>
            <a:pPr>
              <a:buFont typeface="Wingdings" pitchFamily="2" charset="2"/>
              <a:buChar char="§"/>
            </a:pPr>
            <a:r>
              <a:rPr lang="pl-PL" sz="1400" dirty="0"/>
              <a:t>Zaniechanie działania naruszającego jego prawa (usunięcie cytowanych treści),</a:t>
            </a:r>
          </a:p>
          <a:p>
            <a:pPr>
              <a:buFont typeface="Wingdings" pitchFamily="2" charset="2"/>
              <a:buChar char="§"/>
            </a:pPr>
            <a:r>
              <a:rPr lang="pl-PL" sz="1400" dirty="0"/>
              <a:t>Żądanie złożenia publicznego oświadczenia określonej treści i formie (np. przeprosiny w prasie),</a:t>
            </a:r>
          </a:p>
          <a:p>
            <a:pPr>
              <a:buFont typeface="Wingdings" pitchFamily="2" charset="2"/>
              <a:buChar char="§"/>
            </a:pPr>
            <a:r>
              <a:rPr lang="pl-PL" sz="1400" dirty="0"/>
              <a:t>Zapłata odszkodowania,</a:t>
            </a:r>
          </a:p>
          <a:p>
            <a:pPr>
              <a:buFont typeface="Wingdings" pitchFamily="2" charset="2"/>
              <a:buChar char="§"/>
            </a:pPr>
            <a:r>
              <a:rPr lang="pl-PL" sz="1400" dirty="0"/>
              <a:t>Zapłata zadośćuczynienia za doznaną krzywdę, </a:t>
            </a:r>
          </a:p>
          <a:p>
            <a:pPr>
              <a:buFont typeface="Wingdings" pitchFamily="2" charset="2"/>
              <a:buChar char="§"/>
            </a:pPr>
            <a:r>
              <a:rPr lang="pl-PL" sz="1400" dirty="0"/>
              <a:t>Żądanie zapłaty przez naruszającego prawa określonej kwoty na wskazany przez uprawnionego cel społeczny,</a:t>
            </a:r>
          </a:p>
          <a:p>
            <a:pPr marL="0" indent="0">
              <a:buNone/>
            </a:pPr>
            <a:endParaRPr lang="pl-PL" sz="1400" dirty="0"/>
          </a:p>
          <a:p>
            <a:pPr marL="0" indent="0">
              <a:buNone/>
            </a:pPr>
            <a:endParaRPr lang="pl-PL" sz="1400" dirty="0"/>
          </a:p>
        </p:txBody>
      </p:sp>
      <p:sp>
        <p:nvSpPr>
          <p:cNvPr id="9" name="pole tekstowe 8">
            <a:extLst>
              <a:ext uri="{FF2B5EF4-FFF2-40B4-BE49-F238E27FC236}">
                <a16:creationId xmlns:a16="http://schemas.microsoft.com/office/drawing/2014/main" id="{7D19204B-45EB-5FBF-5B68-7E2C3CAC45C9}"/>
              </a:ext>
            </a:extLst>
          </p:cNvPr>
          <p:cNvSpPr txBox="1"/>
          <p:nvPr/>
        </p:nvSpPr>
        <p:spPr>
          <a:xfrm>
            <a:off x="9585196" y="6657944"/>
            <a:ext cx="2606803"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www.pngall.com/money-png/download/1889">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pl-PL" sz="700">
              <a:solidFill>
                <a:srgbClr val="FFFFFF"/>
              </a:solidFill>
            </a:endParaRPr>
          </a:p>
        </p:txBody>
      </p:sp>
    </p:spTree>
    <p:extLst>
      <p:ext uri="{BB962C8B-B14F-4D97-AF65-F5344CB8AC3E}">
        <p14:creationId xmlns:p14="http://schemas.microsoft.com/office/powerpoint/2010/main" val="467355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D0304D36-6B01-1437-9B38-1E9DA8147442}"/>
              </a:ext>
            </a:extLst>
          </p:cNvPr>
          <p:cNvSpPr>
            <a:spLocks noGrp="1"/>
          </p:cNvSpPr>
          <p:nvPr>
            <p:ph type="title"/>
          </p:nvPr>
        </p:nvSpPr>
        <p:spPr/>
        <p:txBody>
          <a:bodyPr/>
          <a:lstStyle/>
          <a:p>
            <a:r>
              <a:rPr lang="pl-PL" dirty="0"/>
              <a:t>Porównanie</a:t>
            </a:r>
          </a:p>
        </p:txBody>
      </p:sp>
      <p:sp>
        <p:nvSpPr>
          <p:cNvPr id="5" name="Symbol zastępczy tekstu 4">
            <a:extLst>
              <a:ext uri="{FF2B5EF4-FFF2-40B4-BE49-F238E27FC236}">
                <a16:creationId xmlns:a16="http://schemas.microsoft.com/office/drawing/2014/main" id="{D519411F-CF1F-C598-DC03-ED02C76BB876}"/>
              </a:ext>
            </a:extLst>
          </p:cNvPr>
          <p:cNvSpPr>
            <a:spLocks noGrp="1"/>
          </p:cNvSpPr>
          <p:nvPr>
            <p:ph type="body" idx="1"/>
          </p:nvPr>
        </p:nvSpPr>
        <p:spPr>
          <a:solidFill>
            <a:schemeClr val="tx2">
              <a:lumMod val="50000"/>
              <a:lumOff val="50000"/>
            </a:schemeClr>
          </a:solidFill>
          <a:ln>
            <a:solidFill>
              <a:schemeClr val="accent1"/>
            </a:solidFill>
          </a:ln>
        </p:spPr>
        <p:txBody>
          <a:bodyPr/>
          <a:lstStyle/>
          <a:p>
            <a:r>
              <a:rPr lang="pl-PL" dirty="0"/>
              <a:t>PRAWA AUTORSKIE OSOBISTE</a:t>
            </a:r>
          </a:p>
        </p:txBody>
      </p:sp>
      <p:sp>
        <p:nvSpPr>
          <p:cNvPr id="6" name="Symbol zastępczy zawartości 5">
            <a:extLst>
              <a:ext uri="{FF2B5EF4-FFF2-40B4-BE49-F238E27FC236}">
                <a16:creationId xmlns:a16="http://schemas.microsoft.com/office/drawing/2014/main" id="{055FF77D-4B6A-B0CC-7C8F-D38E98064923}"/>
              </a:ext>
            </a:extLst>
          </p:cNvPr>
          <p:cNvSpPr>
            <a:spLocks noGrp="1"/>
          </p:cNvSpPr>
          <p:nvPr>
            <p:ph sz="half" idx="2"/>
          </p:nvPr>
        </p:nvSpPr>
        <p:spPr>
          <a:solidFill>
            <a:schemeClr val="tx2">
              <a:lumMod val="10000"/>
              <a:lumOff val="90000"/>
            </a:schemeClr>
          </a:solidFill>
        </p:spPr>
        <p:txBody>
          <a:bodyPr>
            <a:normAutofit fontScale="47500" lnSpcReduction="20000"/>
          </a:bodyPr>
          <a:lstStyle/>
          <a:p>
            <a:r>
              <a:rPr lang="pl-PL" dirty="0"/>
              <a:t>Treść:</a:t>
            </a:r>
          </a:p>
          <a:p>
            <a:pPr lvl="1"/>
            <a:r>
              <a:rPr lang="pl-PL" dirty="0"/>
              <a:t>Prawo do:</a:t>
            </a:r>
          </a:p>
          <a:p>
            <a:pPr lvl="1"/>
            <a:r>
              <a:rPr lang="pl-PL" dirty="0"/>
              <a:t>1.Autorstwa,</a:t>
            </a:r>
          </a:p>
          <a:p>
            <a:pPr lvl="1"/>
            <a:r>
              <a:rPr lang="pl-PL" dirty="0"/>
              <a:t>2. Oznaczenia nazwiskiem, pseudonimem lub udostępnienia anonimowo</a:t>
            </a:r>
          </a:p>
          <a:p>
            <a:pPr lvl="1"/>
            <a:r>
              <a:rPr lang="pl-PL" dirty="0"/>
              <a:t>3. Nienaruszalności treści lub formy</a:t>
            </a:r>
          </a:p>
          <a:p>
            <a:pPr lvl="1"/>
            <a:r>
              <a:rPr lang="pl-PL" dirty="0"/>
              <a:t>4. Decydowania o pierwszym udostępnieniu</a:t>
            </a:r>
          </a:p>
          <a:p>
            <a:pPr lvl="1"/>
            <a:r>
              <a:rPr lang="pl-PL" dirty="0"/>
              <a:t>5. Nadzoru nad sposobem korzystania</a:t>
            </a:r>
          </a:p>
          <a:p>
            <a:r>
              <a:rPr lang="pl-PL" dirty="0"/>
              <a:t>Podmiot:</a:t>
            </a:r>
          </a:p>
          <a:p>
            <a:pPr marL="800100" lvl="1" indent="-342900"/>
            <a:r>
              <a:rPr lang="pl-PL" b="0" dirty="0"/>
              <a:t>Wyłącznie twórca,</a:t>
            </a:r>
          </a:p>
          <a:p>
            <a:pPr marL="800100" lvl="1" indent="-342900"/>
            <a:r>
              <a:rPr lang="pl-PL" b="0" dirty="0"/>
              <a:t>Jeśli twórca nie wyraził innej woli – po jego śmierci małżonek – a w jego braku kolejno: zstępni, rodzice, rodzeństwo, zstępni rodzeństwa są uprawnieni do wykonywania autorskich praw osobistych</a:t>
            </a:r>
          </a:p>
          <a:p>
            <a:pPr lvl="1"/>
            <a:endParaRPr lang="pl-PL" dirty="0"/>
          </a:p>
          <a:p>
            <a:r>
              <a:rPr lang="pl-PL" dirty="0"/>
              <a:t>Zbywalność:</a:t>
            </a:r>
          </a:p>
          <a:p>
            <a:pPr lvl="1"/>
            <a:r>
              <a:rPr lang="pl-PL" dirty="0"/>
              <a:t>niezbywalne</a:t>
            </a:r>
          </a:p>
          <a:p>
            <a:r>
              <a:rPr lang="pl-PL" dirty="0"/>
              <a:t>Czas trwania:</a:t>
            </a:r>
          </a:p>
          <a:p>
            <a:pPr lvl="1"/>
            <a:r>
              <a:rPr lang="pl-PL" dirty="0"/>
              <a:t>Nieograniczone w czasie</a:t>
            </a:r>
          </a:p>
        </p:txBody>
      </p:sp>
      <p:sp>
        <p:nvSpPr>
          <p:cNvPr id="7" name="Symbol zastępczy tekstu 6">
            <a:extLst>
              <a:ext uri="{FF2B5EF4-FFF2-40B4-BE49-F238E27FC236}">
                <a16:creationId xmlns:a16="http://schemas.microsoft.com/office/drawing/2014/main" id="{19357063-451F-AD8B-D57D-9AA1F1676C75}"/>
              </a:ext>
            </a:extLst>
          </p:cNvPr>
          <p:cNvSpPr>
            <a:spLocks noGrp="1"/>
          </p:cNvSpPr>
          <p:nvPr>
            <p:ph type="body" sz="quarter" idx="3"/>
          </p:nvPr>
        </p:nvSpPr>
        <p:spPr>
          <a:solidFill>
            <a:schemeClr val="accent2">
              <a:lumMod val="60000"/>
              <a:lumOff val="40000"/>
            </a:schemeClr>
          </a:solidFill>
        </p:spPr>
        <p:txBody>
          <a:bodyPr/>
          <a:lstStyle/>
          <a:p>
            <a:r>
              <a:rPr lang="pl-PL" dirty="0"/>
              <a:t>PRAWA AUTORSKIE MAJĄTKOWE</a:t>
            </a:r>
          </a:p>
        </p:txBody>
      </p:sp>
      <p:sp>
        <p:nvSpPr>
          <p:cNvPr id="8" name="Symbol zastępczy zawartości 7">
            <a:extLst>
              <a:ext uri="{FF2B5EF4-FFF2-40B4-BE49-F238E27FC236}">
                <a16:creationId xmlns:a16="http://schemas.microsoft.com/office/drawing/2014/main" id="{664A2B43-DFB7-71E1-985F-A7CA2990D821}"/>
              </a:ext>
            </a:extLst>
          </p:cNvPr>
          <p:cNvSpPr>
            <a:spLocks noGrp="1"/>
          </p:cNvSpPr>
          <p:nvPr>
            <p:ph sz="quarter" idx="4"/>
          </p:nvPr>
        </p:nvSpPr>
        <p:spPr>
          <a:solidFill>
            <a:schemeClr val="accent2">
              <a:lumMod val="20000"/>
              <a:lumOff val="80000"/>
            </a:schemeClr>
          </a:solidFill>
        </p:spPr>
        <p:txBody>
          <a:bodyPr>
            <a:normAutofit fontScale="47500" lnSpcReduction="20000"/>
          </a:bodyPr>
          <a:lstStyle/>
          <a:p>
            <a:r>
              <a:rPr lang="pl-PL" dirty="0"/>
              <a:t>Treść:</a:t>
            </a:r>
          </a:p>
          <a:p>
            <a:pPr lvl="1"/>
            <a:r>
              <a:rPr lang="pl-PL" dirty="0"/>
              <a:t>Prawo do:</a:t>
            </a:r>
          </a:p>
          <a:p>
            <a:pPr marL="914400" lvl="1" indent="-457200">
              <a:buAutoNum type="arabicPeriod"/>
            </a:pPr>
            <a:r>
              <a:rPr lang="pl-PL" dirty="0"/>
              <a:t>Korzystania z utworu,</a:t>
            </a:r>
          </a:p>
          <a:p>
            <a:pPr marL="914400" lvl="1" indent="-457200">
              <a:buAutoNum type="arabicPeriod"/>
            </a:pPr>
            <a:r>
              <a:rPr lang="pl-PL" dirty="0"/>
              <a:t>Rozporządzania nim,</a:t>
            </a:r>
          </a:p>
          <a:p>
            <a:pPr marL="914400" lvl="1" indent="-457200">
              <a:buAutoNum type="arabicPeriod"/>
            </a:pPr>
            <a:r>
              <a:rPr lang="pl-PL" dirty="0"/>
              <a:t>Uzyskiwania wynagrodzenia</a:t>
            </a:r>
          </a:p>
          <a:p>
            <a:r>
              <a:rPr lang="pl-PL" dirty="0"/>
              <a:t>Podmiot:</a:t>
            </a:r>
          </a:p>
          <a:p>
            <a:pPr marL="800100" lvl="1" indent="-342900"/>
            <a:r>
              <a:rPr lang="pl-PL" b="0" dirty="0"/>
              <a:t>Twórca</a:t>
            </a:r>
          </a:p>
          <a:p>
            <a:pPr marL="800100" lvl="1" indent="-342900"/>
            <a:r>
              <a:rPr lang="pl-PL" b="0" dirty="0"/>
              <a:t>Inne podmioty: np. art. 12 – utwór pracowniczy, art. 70 producent utworu audiowizualnego</a:t>
            </a:r>
          </a:p>
          <a:p>
            <a:pPr marL="800100" lvl="1" indent="-342900"/>
            <a:r>
              <a:rPr lang="pl-PL" b="0" dirty="0"/>
              <a:t>Mogą być przeniesione na inny podmiot w drodze umowy</a:t>
            </a:r>
          </a:p>
          <a:p>
            <a:pPr marL="800100" lvl="1" indent="-342900"/>
            <a:r>
              <a:rPr lang="pl-PL" b="0" dirty="0"/>
              <a:t>Podlegają dziedziczeniu</a:t>
            </a:r>
          </a:p>
          <a:p>
            <a:pPr lvl="1"/>
            <a:endParaRPr lang="pl-PL" dirty="0"/>
          </a:p>
          <a:p>
            <a:r>
              <a:rPr lang="pl-PL" dirty="0"/>
              <a:t>Zbywalność:</a:t>
            </a:r>
          </a:p>
          <a:p>
            <a:pPr lvl="1"/>
            <a:r>
              <a:rPr lang="pl-PL" dirty="0"/>
              <a:t>zbywalne</a:t>
            </a:r>
          </a:p>
          <a:p>
            <a:r>
              <a:rPr lang="pl-PL" dirty="0"/>
              <a:t>Czas trwania:</a:t>
            </a:r>
          </a:p>
          <a:p>
            <a:pPr lvl="1"/>
            <a:r>
              <a:rPr lang="pl-PL" dirty="0"/>
              <a:t>Co do zasady 70 lat os śmierci twórcy </a:t>
            </a:r>
          </a:p>
        </p:txBody>
      </p:sp>
    </p:spTree>
    <p:extLst>
      <p:ext uri="{BB962C8B-B14F-4D97-AF65-F5344CB8AC3E}">
        <p14:creationId xmlns:p14="http://schemas.microsoft.com/office/powerpoint/2010/main" val="2902316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1270F50-0906-DF4F-A58F-9B5CB19FC332}"/>
              </a:ext>
            </a:extLst>
          </p:cNvPr>
          <p:cNvSpPr>
            <a:spLocks noGrp="1"/>
          </p:cNvSpPr>
          <p:nvPr>
            <p:ph type="title" idx="4294967295"/>
          </p:nvPr>
        </p:nvSpPr>
        <p:spPr>
          <a:xfrm>
            <a:off x="571500" y="438150"/>
            <a:ext cx="9144000" cy="1263650"/>
          </a:xfrm>
        </p:spPr>
        <p:txBody>
          <a:bodyPr>
            <a:normAutofit/>
          </a:bodyPr>
          <a:lstStyle/>
          <a:p>
            <a:r>
              <a:rPr lang="pl-PL" dirty="0"/>
              <a:t>Prawa autorskie – system dualistyczny</a:t>
            </a:r>
          </a:p>
        </p:txBody>
      </p:sp>
      <p:graphicFrame>
        <p:nvGraphicFramePr>
          <p:cNvPr id="6" name="Diagram 5">
            <a:extLst>
              <a:ext uri="{FF2B5EF4-FFF2-40B4-BE49-F238E27FC236}">
                <a16:creationId xmlns:a16="http://schemas.microsoft.com/office/drawing/2014/main" id="{8A48AD50-C74E-8042-9BFC-F1AE8600EFB3}"/>
              </a:ext>
            </a:extLst>
          </p:cNvPr>
          <p:cNvGraphicFramePr/>
          <p:nvPr/>
        </p:nvGraphicFramePr>
        <p:xfrm>
          <a:off x="1118898" y="1701800"/>
          <a:ext cx="9040045" cy="4435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832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F14D1F-A93B-D44C-A2F9-27623755F8D6}"/>
              </a:ext>
            </a:extLst>
          </p:cNvPr>
          <p:cNvSpPr>
            <a:spLocks noGrp="1"/>
          </p:cNvSpPr>
          <p:nvPr>
            <p:ph type="title"/>
          </p:nvPr>
        </p:nvSpPr>
        <p:spPr>
          <a:xfrm>
            <a:off x="407773" y="386577"/>
            <a:ext cx="9297505" cy="651392"/>
          </a:xfrm>
        </p:spPr>
        <p:txBody>
          <a:bodyPr>
            <a:normAutofit fontScale="90000"/>
          </a:bodyPr>
          <a:lstStyle/>
          <a:p>
            <a:r>
              <a:rPr lang="pl-PL" dirty="0"/>
              <a:t>Zasady związane z zawieraniem umów</a:t>
            </a:r>
          </a:p>
        </p:txBody>
      </p:sp>
      <p:sp>
        <p:nvSpPr>
          <p:cNvPr id="3" name="Symbol zastępczy zawartości 2">
            <a:extLst>
              <a:ext uri="{FF2B5EF4-FFF2-40B4-BE49-F238E27FC236}">
                <a16:creationId xmlns:a16="http://schemas.microsoft.com/office/drawing/2014/main" id="{54C0D5F8-2B51-0044-85E9-D568EBB2C59D}"/>
              </a:ext>
            </a:extLst>
          </p:cNvPr>
          <p:cNvSpPr>
            <a:spLocks noGrp="1"/>
          </p:cNvSpPr>
          <p:nvPr>
            <p:ph idx="1"/>
          </p:nvPr>
        </p:nvSpPr>
        <p:spPr>
          <a:xfrm>
            <a:off x="259493" y="1507524"/>
            <a:ext cx="11543624" cy="4868562"/>
          </a:xfrm>
        </p:spPr>
        <p:txBody>
          <a:bodyPr>
            <a:normAutofit fontScale="92500" lnSpcReduction="10000"/>
          </a:bodyPr>
          <a:lstStyle/>
          <a:p>
            <a:r>
              <a:rPr lang="pl-PL" sz="2000" b="1" dirty="0">
                <a:highlight>
                  <a:srgbClr val="FFFF00"/>
                </a:highlight>
              </a:rPr>
              <a:t>Sposób korzystania z utworu powinien być określony w umowie </a:t>
            </a:r>
            <a:r>
              <a:rPr lang="pl-PL" sz="2000" b="1" dirty="0"/>
              <a:t>– </a:t>
            </a:r>
            <a:r>
              <a:rPr lang="pl-PL" sz="2000" dirty="0"/>
              <a:t>art. 49 Pr. Aut. - jeśli strony go nie uzgodniły, powinien być zgodny z charakterem i przeznaczeniem utworu oraz przyjętymi zwyczajami, </a:t>
            </a:r>
            <a:endParaRPr lang="pl-PL" sz="2000" dirty="0">
              <a:highlight>
                <a:srgbClr val="FFFF00"/>
              </a:highlight>
            </a:endParaRPr>
          </a:p>
          <a:p>
            <a:r>
              <a:rPr lang="pl-PL" sz="2000" b="1" dirty="0">
                <a:highlight>
                  <a:srgbClr val="FFFF00"/>
                </a:highlight>
              </a:rPr>
              <a:t>Zasada domniemania odpłatności </a:t>
            </a:r>
            <a:r>
              <a:rPr lang="pl-PL" sz="2000" b="1" dirty="0"/>
              <a:t>– </a:t>
            </a:r>
            <a:r>
              <a:rPr lang="pl-PL" sz="2000" dirty="0"/>
              <a:t>art. 43 ust. 1 Pr. Aut. - jeżeli z umowy nie wynika, że przeniesienie autorskich praw majątkowych lub udzielenie licencji nastąpiło nieodpłatnie, twórcy przysługuje prawo do wynagrodzenia. </a:t>
            </a:r>
          </a:p>
          <a:p>
            <a:r>
              <a:rPr lang="pl-PL" sz="2000" dirty="0"/>
              <a:t>Zasady związane z wynagrodzeniem:</a:t>
            </a:r>
          </a:p>
          <a:p>
            <a:pPr lvl="1"/>
            <a:r>
              <a:rPr lang="pl-PL" sz="2000" dirty="0"/>
              <a:t>Wysokość wynagrodzenia – art. 43 ust. 2 Pr. Aut. – jeśli umowie nie określono wysokości wynagrodzenia autorskiego, wysokość wynagrodzenia określa się z uwzględnieniem zakresu udzielonego prawa oraz korzyści wynikających z korzystania z utworu.</a:t>
            </a:r>
          </a:p>
          <a:p>
            <a:pPr lvl="1"/>
            <a:r>
              <a:rPr lang="pl-PL" sz="2000" dirty="0"/>
              <a:t>Art. 45 Pr. Aut. - Jeżeli umowa nie stanowi inaczej, twórcy przysługuje odrębne wynagrodzenie za korzystanie z utworu na każdym odrębnym polu eksploatacji.</a:t>
            </a:r>
          </a:p>
          <a:p>
            <a:pPr lvl="1"/>
            <a:r>
              <a:rPr lang="pl-PL" sz="2000" dirty="0"/>
              <a:t>Sposoby ustalenia wynagrodzenia:</a:t>
            </a:r>
          </a:p>
          <a:p>
            <a:pPr lvl="2"/>
            <a:r>
              <a:rPr lang="pl-PL" u="sng" dirty="0"/>
              <a:t>Wynagrodzenie proporcjonalne </a:t>
            </a:r>
            <a:r>
              <a:rPr lang="pl-PL" dirty="0"/>
              <a:t>– art. 47-48 Pr. Aut. Prawo do do domagania się informacji i wglądu w niezbędnym zakresie do dokumentacji, która ma znaczenie dla ustalenia jego wysokości. </a:t>
            </a:r>
          </a:p>
          <a:p>
            <a:pPr lvl="2"/>
            <a:r>
              <a:rPr lang="pl-PL" u="sng" dirty="0"/>
              <a:t>Wynagrodzenie ryczałtowe</a:t>
            </a:r>
          </a:p>
          <a:p>
            <a:pPr lvl="2"/>
            <a:r>
              <a:rPr lang="pl-PL" u="sng" dirty="0"/>
              <a:t>Wynagrodzenie mieszane </a:t>
            </a:r>
          </a:p>
          <a:p>
            <a:pPr marL="0" indent="0">
              <a:buNone/>
            </a:pPr>
            <a:endParaRPr lang="pl-PL" dirty="0"/>
          </a:p>
        </p:txBody>
      </p:sp>
    </p:spTree>
    <p:extLst>
      <p:ext uri="{BB962C8B-B14F-4D97-AF65-F5344CB8AC3E}">
        <p14:creationId xmlns:p14="http://schemas.microsoft.com/office/powerpoint/2010/main" val="287490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3CBEEA-DC6B-3F4B-97A1-2577837E3EDF}"/>
              </a:ext>
            </a:extLst>
          </p:cNvPr>
          <p:cNvSpPr>
            <a:spLocks noGrp="1"/>
          </p:cNvSpPr>
          <p:nvPr>
            <p:ph type="title"/>
          </p:nvPr>
        </p:nvSpPr>
        <p:spPr>
          <a:xfrm>
            <a:off x="762000" y="319668"/>
            <a:ext cx="9144000" cy="1263649"/>
          </a:xfrm>
        </p:spPr>
        <p:txBody>
          <a:bodyPr>
            <a:normAutofit/>
          </a:bodyPr>
          <a:lstStyle/>
          <a:p>
            <a:r>
              <a:rPr lang="pl-PL" dirty="0"/>
              <a:t>Zasady związane z zawieraniem umów</a:t>
            </a:r>
          </a:p>
        </p:txBody>
      </p:sp>
      <p:sp>
        <p:nvSpPr>
          <p:cNvPr id="3" name="Symbol zastępczy zawartości 2">
            <a:extLst>
              <a:ext uri="{FF2B5EF4-FFF2-40B4-BE49-F238E27FC236}">
                <a16:creationId xmlns:a16="http://schemas.microsoft.com/office/drawing/2014/main" id="{790BC949-8591-2E40-9779-69D853FE3582}"/>
              </a:ext>
            </a:extLst>
          </p:cNvPr>
          <p:cNvSpPr>
            <a:spLocks noGrp="1"/>
          </p:cNvSpPr>
          <p:nvPr>
            <p:ph idx="1"/>
          </p:nvPr>
        </p:nvSpPr>
        <p:spPr>
          <a:xfrm>
            <a:off x="464457" y="1583317"/>
            <a:ext cx="10965543" cy="4512683"/>
          </a:xfrm>
        </p:spPr>
        <p:txBody>
          <a:bodyPr>
            <a:normAutofit lnSpcReduction="10000"/>
          </a:bodyPr>
          <a:lstStyle/>
          <a:p>
            <a:r>
              <a:rPr lang="pl-PL" b="1" dirty="0">
                <a:highlight>
                  <a:srgbClr val="FFFF00"/>
                </a:highlight>
              </a:rPr>
              <a:t>Zasada specyfikacji pól eksploatacji </a:t>
            </a:r>
            <a:r>
              <a:rPr lang="pl-PL" dirty="0"/>
              <a:t>– art. 41 ust. 2 Pr. Aut – strony powinny precyzyjnie i wyczerpująco określić pola eksploatacji, których dotyczy umowa, posługując się terminologią z art. 50 Pr. Aut. lub definiując je samodzielnie na potrzeby umowy, </a:t>
            </a:r>
          </a:p>
          <a:p>
            <a:r>
              <a:rPr lang="pl-PL" b="1" dirty="0">
                <a:highlight>
                  <a:srgbClr val="FFFF00"/>
                </a:highlight>
              </a:rPr>
              <a:t>Umowa mowa może dotyczyć tylko pól eksploatacji, które są znane w chwili zawarcia umowy </a:t>
            </a:r>
            <a:r>
              <a:rPr lang="pl-PL" dirty="0"/>
              <a:t>– art. 41 ust. 4 Pr. Aut. – nowe pole eksploatacji pojawia się, gdy na skutek postępu technicznego zwiększa się dostępność utworu, krąg odbiorców, a to pozwala osiągnąć dodatkowe korzyści majątkowe twórcom i osobom trzecim,</a:t>
            </a:r>
          </a:p>
          <a:p>
            <a:r>
              <a:rPr lang="pl-PL" b="1" dirty="0">
                <a:highlight>
                  <a:srgbClr val="FFFF00"/>
                </a:highlight>
              </a:rPr>
              <a:t>Zasada poszanowania autorskich praw osobistych</a:t>
            </a:r>
            <a:r>
              <a:rPr lang="pl-PL" b="1" dirty="0"/>
              <a:t> – </a:t>
            </a:r>
            <a:r>
              <a:rPr lang="pl-PL" dirty="0"/>
              <a:t>wynikających z katalogu z art. 16 Pr. Aut i innych przepisów np. art. 56 Pr. Aut.</a:t>
            </a:r>
          </a:p>
        </p:txBody>
      </p:sp>
    </p:spTree>
    <p:extLst>
      <p:ext uri="{BB962C8B-B14F-4D97-AF65-F5344CB8AC3E}">
        <p14:creationId xmlns:p14="http://schemas.microsoft.com/office/powerpoint/2010/main" val="3391427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1C340BB-4646-2B42-9C35-CFA9EF4B90ED}"/>
              </a:ext>
            </a:extLst>
          </p:cNvPr>
          <p:cNvSpPr>
            <a:spLocks noGrp="1"/>
          </p:cNvSpPr>
          <p:nvPr>
            <p:ph type="title"/>
          </p:nvPr>
        </p:nvSpPr>
        <p:spPr>
          <a:xfrm>
            <a:off x="868680" y="642593"/>
            <a:ext cx="6281928" cy="1744183"/>
          </a:xfrm>
        </p:spPr>
        <p:txBody>
          <a:bodyPr vert="horz" lIns="91440" tIns="45720" rIns="91440" bIns="45720" rtlCol="0" anchor="ctr">
            <a:normAutofit/>
          </a:bodyPr>
          <a:lstStyle/>
          <a:p>
            <a:r>
              <a:rPr lang="en-US" sz="4800" dirty="0"/>
              <a:t>Andrzej </a:t>
            </a:r>
            <a:r>
              <a:rPr lang="en-US" sz="4800" dirty="0" err="1"/>
              <a:t>Sapkowski</a:t>
            </a:r>
            <a:r>
              <a:rPr lang="en-US" sz="4800" dirty="0"/>
              <a:t> vs. CD </a:t>
            </a:r>
            <a:r>
              <a:rPr lang="en-US" sz="4800" dirty="0" err="1"/>
              <a:t>Projekt</a:t>
            </a:r>
            <a:r>
              <a:rPr lang="en-US" sz="4800" dirty="0"/>
              <a:t> RED</a:t>
            </a:r>
          </a:p>
        </p:txBody>
      </p:sp>
      <p:sp>
        <p:nvSpPr>
          <p:cNvPr id="5" name="Symbol zastępczy zawartości 4">
            <a:extLst>
              <a:ext uri="{FF2B5EF4-FFF2-40B4-BE49-F238E27FC236}">
                <a16:creationId xmlns:a16="http://schemas.microsoft.com/office/drawing/2014/main" id="{ED1445C9-BC81-C143-8420-A230F9ABAABF}"/>
              </a:ext>
            </a:extLst>
          </p:cNvPr>
          <p:cNvSpPr>
            <a:spLocks noGrp="1"/>
          </p:cNvSpPr>
          <p:nvPr>
            <p:ph sz="half" idx="2"/>
          </p:nvPr>
        </p:nvSpPr>
        <p:spPr>
          <a:xfrm>
            <a:off x="646771" y="2386583"/>
            <a:ext cx="6503837" cy="4033617"/>
          </a:xfrm>
        </p:spPr>
        <p:txBody>
          <a:bodyPr vert="horz" lIns="91440" tIns="45720" rIns="91440" bIns="45720" rtlCol="0">
            <a:normAutofit fontScale="70000" lnSpcReduction="20000"/>
          </a:bodyPr>
          <a:lstStyle/>
          <a:p>
            <a:r>
              <a:rPr lang="pl-PL" dirty="0"/>
              <a:t>w 2002 pisarz za 35 tysięcy złotych udostępnił studiu prawa do stworzenia gry na podstawie jego twórczości. Nie chciał wówczas procentu od sprzedaży, bo jak sam mówił nie wierzył w powodzenie projektu. Dlatego wybrał zapłatę z góry. Kiedy Wiedźmin 3. Dziki gon odniósł międzynarodowy sukces, kopie gry sprzedały się w milionach egzemplarzy, a CD Projekt Red ogłosił, że przychody sięgnęły miliarda złotych, do spółki trafiło pismo od prawników pisarza z żądaniem wypłacenia należnych Sapkowskiemu 60 milionów złotych.</a:t>
            </a:r>
          </a:p>
          <a:p>
            <a:r>
              <a:rPr lang="pl-PL" dirty="0"/>
              <a:t>CD Projekt Red od razu stwierdził, że roszczenia są bezpodstawne, i że cała transakcja przebiegła zgodnie z zawartymi umowami.</a:t>
            </a:r>
          </a:p>
          <a:p>
            <a:pPr marL="0" indent="0">
              <a:buNone/>
            </a:pPr>
            <a:endParaRPr lang="pl-PL" dirty="0"/>
          </a:p>
          <a:p>
            <a:pPr marL="0" indent="0">
              <a:buNone/>
            </a:pPr>
            <a:r>
              <a:rPr lang="pl-PL" sz="1400" dirty="0"/>
              <a:t>Źródło: O. Grzelak, Jak ma się sprawa żądania przez Andrzeja Sapkowskiego 60 mln złotych od CD Projekt RED?, </a:t>
            </a:r>
            <a:r>
              <a:rPr lang="pl-PL" sz="1400" dirty="0" err="1"/>
              <a:t>https</a:t>
            </a:r>
            <a:r>
              <a:rPr lang="pl-PL" sz="1400" dirty="0"/>
              <a:t>://</a:t>
            </a:r>
            <a:r>
              <a:rPr lang="pl-PL" sz="1400" dirty="0" err="1"/>
              <a:t>niestatystyczny.pl</a:t>
            </a:r>
            <a:r>
              <a:rPr lang="pl-PL" sz="1400" dirty="0"/>
              <a:t>/2019/02/07/jak-ma-sie-sprawa-zadania-przez-andrzeja-sapkowskiego-60-mln-zlotych-od-cd-projekt-red/)</a:t>
            </a:r>
          </a:p>
        </p:txBody>
      </p:sp>
      <p:pic>
        <p:nvPicPr>
          <p:cNvPr id="7" name="Symbol zastępczy zawartości 6" descr="Obraz zawierający osoba, mężczyzna, okulary&#10;&#10;Opis wygenerowany automatycznie">
            <a:extLst>
              <a:ext uri="{FF2B5EF4-FFF2-40B4-BE49-F238E27FC236}">
                <a16:creationId xmlns:a16="http://schemas.microsoft.com/office/drawing/2014/main" id="{B0A70872-6A19-DF4F-A747-2D2BE5DAFE73}"/>
              </a:ext>
            </a:extLst>
          </p:cNvPr>
          <p:cNvPicPr>
            <a:picLocks noGrp="1" noChangeAspect="1"/>
          </p:cNvPicPr>
          <p:nvPr>
            <p:ph sz="half" idx="1"/>
          </p:nvPr>
        </p:nvPicPr>
        <p:blipFill rotWithShape="1">
          <a:blip r:embed="rId2">
            <a:extLst>
              <a:ext uri="{837473B0-CC2E-450A-ABE3-18F120FF3D39}">
                <a1611:picAttrSrcUrl xmlns:a1611="http://schemas.microsoft.com/office/drawing/2016/11/main" r:id="rId3"/>
              </a:ext>
            </a:extLst>
          </a:blip>
          <a:srcRect l="584" r="-2" b="-2"/>
          <a:stretch/>
        </p:blipFill>
        <p:spPr>
          <a:xfrm>
            <a:off x="7837371" y="237744"/>
            <a:ext cx="4124416" cy="6382512"/>
          </a:xfrm>
          <a:prstGeom prst="rect">
            <a:avLst/>
          </a:prstGeom>
        </p:spPr>
      </p:pic>
      <p:sp>
        <p:nvSpPr>
          <p:cNvPr id="8" name="pole tekstowe 7">
            <a:extLst>
              <a:ext uri="{FF2B5EF4-FFF2-40B4-BE49-F238E27FC236}">
                <a16:creationId xmlns:a16="http://schemas.microsoft.com/office/drawing/2014/main" id="{076AF663-74D8-5E4A-AEF4-597658DA5934}"/>
              </a:ext>
            </a:extLst>
          </p:cNvPr>
          <p:cNvSpPr txBox="1"/>
          <p:nvPr/>
        </p:nvSpPr>
        <p:spPr>
          <a:xfrm>
            <a:off x="9819854" y="6420201"/>
            <a:ext cx="2141933"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sorceleur.gamepedia.com/Andrzej_Sapkowski">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2073865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EB3EE9AF-A4F2-7B4D-B53C-8C3C7BE72008}"/>
              </a:ext>
            </a:extLst>
          </p:cNvPr>
          <p:cNvSpPr>
            <a:spLocks noGrp="1"/>
          </p:cNvSpPr>
          <p:nvPr>
            <p:ph type="title"/>
          </p:nvPr>
        </p:nvSpPr>
        <p:spPr>
          <a:xfrm>
            <a:off x="506626" y="506628"/>
            <a:ext cx="9926595" cy="679579"/>
          </a:xfrm>
        </p:spPr>
        <p:txBody>
          <a:bodyPr>
            <a:normAutofit fontScale="90000"/>
          </a:bodyPr>
          <a:lstStyle/>
          <a:p>
            <a:r>
              <a:rPr lang="pl-PL" dirty="0"/>
              <a:t>Klauzula bestsellerowa</a:t>
            </a:r>
          </a:p>
        </p:txBody>
      </p:sp>
      <p:sp>
        <p:nvSpPr>
          <p:cNvPr id="6" name="Symbol zastępczy zawartości 5">
            <a:extLst>
              <a:ext uri="{FF2B5EF4-FFF2-40B4-BE49-F238E27FC236}">
                <a16:creationId xmlns:a16="http://schemas.microsoft.com/office/drawing/2014/main" id="{6D5EF0E3-2964-7E4E-A8A4-1DB0DB4EB233}"/>
              </a:ext>
            </a:extLst>
          </p:cNvPr>
          <p:cNvSpPr>
            <a:spLocks noGrp="1"/>
          </p:cNvSpPr>
          <p:nvPr>
            <p:ph idx="1"/>
          </p:nvPr>
        </p:nvSpPr>
        <p:spPr>
          <a:xfrm>
            <a:off x="506627" y="1433384"/>
            <a:ext cx="10618574" cy="4930345"/>
          </a:xfrm>
        </p:spPr>
        <p:txBody>
          <a:bodyPr>
            <a:normAutofit fontScale="62500" lnSpcReduction="20000"/>
          </a:bodyPr>
          <a:lstStyle/>
          <a:p>
            <a:pPr marL="0" indent="0">
              <a:buNone/>
            </a:pPr>
            <a:r>
              <a:rPr lang="pl-PL" dirty="0"/>
              <a:t>Art. 44 Pr. Aut. W razie rażącej dysproporcji między wynagrodzeniem twórcy a korzyściami nabywcy autorskich praw majątkowych lub licencjobiorcy, twórca może żądać stosownego podwyższenia wynagrodzenia przez sąd.</a:t>
            </a:r>
          </a:p>
          <a:p>
            <a:pPr marL="0" indent="0">
              <a:buNone/>
            </a:pPr>
            <a:r>
              <a:rPr lang="pl-PL" dirty="0"/>
              <a:t>Warunki zastosowania klauzuli:</a:t>
            </a:r>
          </a:p>
          <a:p>
            <a:r>
              <a:rPr lang="pl-PL" dirty="0"/>
              <a:t>strony zawarły ważną umowę,</a:t>
            </a:r>
          </a:p>
          <a:p>
            <a:r>
              <a:rPr lang="pl-PL" dirty="0"/>
              <a:t>umowa ta ma charakter odpłatny,</a:t>
            </a:r>
          </a:p>
          <a:p>
            <a:r>
              <a:rPr lang="pl-PL" dirty="0"/>
              <a:t>istnieje rażąca dysproporcja pomiędzy wynagrodzeniem twórcy a korzyściami nabywcy.</a:t>
            </a:r>
          </a:p>
          <a:p>
            <a:pPr marL="0" indent="0" algn="just">
              <a:buNone/>
            </a:pPr>
            <a:r>
              <a:rPr lang="pl-PL" dirty="0"/>
              <a:t>Prof. R. Markiewicz: Należy m.in. ocenić, w jakim zakresie zyski generowane za granicą były związane z książką wykorzystaną w grze – a w jakim zaletami samej gry komputerowej. Zastanowić się też trzeba, czy w trzeciej części tej gry, która odniosła największy sukces na światowym rynku, doszło do korzystania z elementów utworu Sapkowskiego objętych prawem autorskim [chronionych prawami wyłącznymi]. Bo jeżeli przejęto tylko imię własne głównego bohatera, a fabuła jest już zupełnie nowa, nie związana z tą książką, to nasuwa się pytanie, czy zyski z eksploatacji tej części gry należy brać pod uwagę przy ewentualnym podwyższaniu wynagrodzenia dla twórcy. Odpowiedź nie jest tu jednak oczywista, bo być może zyski te związane są z walorami wcześniejszych części gry – opartych na twórczości Sapkowskiego.  Uwzględnić należy także okoliczność, czy nabywcy spoza Polski kojarzyli grę z twórczością Sapkowskiego i jakie to miało znaczenie przy podejmowaniu decyzji w sprawie zakupu gry. (Źródło: </a:t>
            </a:r>
            <a:r>
              <a:rPr lang="pl-PL" dirty="0" err="1"/>
              <a:t>https</a:t>
            </a:r>
            <a:r>
              <a:rPr lang="pl-PL" dirty="0"/>
              <a:t>://</a:t>
            </a:r>
            <a:r>
              <a:rPr lang="pl-PL" dirty="0" err="1"/>
              <a:t>www.prawo.pl</a:t>
            </a:r>
            <a:r>
              <a:rPr lang="pl-PL" dirty="0"/>
              <a:t>/biznes/andrzej-sapkowski-domaga-sie-60-mln-za-wiedzmina-opinia-prof,308376.html)</a:t>
            </a:r>
          </a:p>
        </p:txBody>
      </p:sp>
      <p:pic>
        <p:nvPicPr>
          <p:cNvPr id="3" name="Obraz 2">
            <a:extLst>
              <a:ext uri="{FF2B5EF4-FFF2-40B4-BE49-F238E27FC236}">
                <a16:creationId xmlns:a16="http://schemas.microsoft.com/office/drawing/2014/main" id="{C9C9D604-C8A4-6742-B3EF-9BBEC556DB5C}"/>
              </a:ext>
            </a:extLst>
          </p:cNvPr>
          <p:cNvPicPr>
            <a:picLocks noChangeAspect="1"/>
          </p:cNvPicPr>
          <p:nvPr/>
        </p:nvPicPr>
        <p:blipFill>
          <a:blip r:embed="rId2">
            <a:alphaModFix amt="35000"/>
            <a:extLst>
              <a:ext uri="{837473B0-CC2E-450A-ABE3-18F120FF3D39}">
                <a1611:picAttrSrcUrl xmlns:a1611="http://schemas.microsoft.com/office/drawing/2016/11/main" r:id="rId3"/>
              </a:ext>
            </a:extLst>
          </a:blip>
          <a:stretch>
            <a:fillRect/>
          </a:stretch>
        </p:blipFill>
        <p:spPr>
          <a:xfrm>
            <a:off x="8382908" y="119743"/>
            <a:ext cx="3670300" cy="3657600"/>
          </a:xfrm>
          <a:prstGeom prst="rect">
            <a:avLst/>
          </a:prstGeom>
        </p:spPr>
      </p:pic>
      <p:sp>
        <p:nvSpPr>
          <p:cNvPr id="4" name="pole tekstowe 3">
            <a:extLst>
              <a:ext uri="{FF2B5EF4-FFF2-40B4-BE49-F238E27FC236}">
                <a16:creationId xmlns:a16="http://schemas.microsoft.com/office/drawing/2014/main" id="{E6040398-563C-5442-9EC6-70DDF1F8A2D1}"/>
              </a:ext>
            </a:extLst>
          </p:cNvPr>
          <p:cNvSpPr txBox="1"/>
          <p:nvPr/>
        </p:nvSpPr>
        <p:spPr>
          <a:xfrm>
            <a:off x="8382908" y="3777343"/>
            <a:ext cx="3670300" cy="230832"/>
          </a:xfrm>
          <a:prstGeom prst="rect">
            <a:avLst/>
          </a:prstGeom>
          <a:noFill/>
        </p:spPr>
        <p:txBody>
          <a:bodyPr wrap="square" rtlCol="0">
            <a:spAutoFit/>
          </a:bodyPr>
          <a:lstStyle/>
          <a:p>
            <a:r>
              <a:rPr lang="pl-PL" sz="900">
                <a:hlinkClick r:id="rId3" tooltip="http://www.pngall.com/best-seller-png"/>
              </a:rPr>
              <a:t>To zdjęcie</a:t>
            </a:r>
            <a:r>
              <a:rPr lang="pl-PL" sz="900"/>
              <a:t>, autor: Nieznany autor, licencja: </a:t>
            </a:r>
            <a:r>
              <a:rPr lang="pl-PL" sz="900">
                <a:hlinkClick r:id="rId4" tooltip="https://creativecommons.org/licenses/by-nc/3.0/"/>
              </a:rPr>
              <a:t>CC BY-NC</a:t>
            </a:r>
            <a:endParaRPr lang="pl-PL" sz="900"/>
          </a:p>
        </p:txBody>
      </p:sp>
    </p:spTree>
    <p:extLst>
      <p:ext uri="{BB962C8B-B14F-4D97-AF65-F5344CB8AC3E}">
        <p14:creationId xmlns:p14="http://schemas.microsoft.com/office/powerpoint/2010/main" val="4018060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3A8EB1F-E5C2-F647-A033-55CEABFB0A65}"/>
              </a:ext>
            </a:extLst>
          </p:cNvPr>
          <p:cNvSpPr>
            <a:spLocks noGrp="1"/>
          </p:cNvSpPr>
          <p:nvPr>
            <p:ph type="title"/>
          </p:nvPr>
        </p:nvSpPr>
        <p:spPr>
          <a:xfrm>
            <a:off x="241738" y="336331"/>
            <a:ext cx="9556311" cy="934107"/>
          </a:xfrm>
        </p:spPr>
        <p:txBody>
          <a:bodyPr/>
          <a:lstStyle/>
          <a:p>
            <a:r>
              <a:rPr lang="pl-PL" dirty="0"/>
              <a:t>Wybrane umowy prawa autorskiego</a:t>
            </a:r>
          </a:p>
        </p:txBody>
      </p:sp>
      <p:graphicFrame>
        <p:nvGraphicFramePr>
          <p:cNvPr id="4" name="Tabela 4">
            <a:extLst>
              <a:ext uri="{FF2B5EF4-FFF2-40B4-BE49-F238E27FC236}">
                <a16:creationId xmlns:a16="http://schemas.microsoft.com/office/drawing/2014/main" id="{32050304-DEED-E840-883B-C23812308817}"/>
              </a:ext>
            </a:extLst>
          </p:cNvPr>
          <p:cNvGraphicFramePr>
            <a:graphicFrameLocks noGrp="1"/>
          </p:cNvGraphicFramePr>
          <p:nvPr>
            <p:ph idx="1"/>
          </p:nvPr>
        </p:nvGraphicFramePr>
        <p:xfrm>
          <a:off x="1103586" y="1597573"/>
          <a:ext cx="9440939" cy="4458556"/>
        </p:xfrm>
        <a:graphic>
          <a:graphicData uri="http://schemas.openxmlformats.org/drawingml/2006/table">
            <a:tbl>
              <a:tblPr firstRow="1" bandRow="1">
                <a:tableStyleId>{5C22544A-7EE6-4342-B048-85BDC9FD1C3A}</a:tableStyleId>
              </a:tblPr>
              <a:tblGrid>
                <a:gridCol w="2421299">
                  <a:extLst>
                    <a:ext uri="{9D8B030D-6E8A-4147-A177-3AD203B41FA5}">
                      <a16:colId xmlns:a16="http://schemas.microsoft.com/office/drawing/2014/main" val="3635322441"/>
                    </a:ext>
                  </a:extLst>
                </a:gridCol>
                <a:gridCol w="7019640">
                  <a:extLst>
                    <a:ext uri="{9D8B030D-6E8A-4147-A177-3AD203B41FA5}">
                      <a16:colId xmlns:a16="http://schemas.microsoft.com/office/drawing/2014/main" val="1451855703"/>
                    </a:ext>
                  </a:extLst>
                </a:gridCol>
              </a:tblGrid>
              <a:tr h="347938">
                <a:tc>
                  <a:txBody>
                    <a:bodyPr/>
                    <a:lstStyle/>
                    <a:p>
                      <a:r>
                        <a:rPr lang="pl-PL" dirty="0"/>
                        <a:t>Typ umowy</a:t>
                      </a:r>
                    </a:p>
                  </a:txBody>
                  <a:tcPr/>
                </a:tc>
                <a:tc>
                  <a:txBody>
                    <a:bodyPr/>
                    <a:lstStyle/>
                    <a:p>
                      <a:r>
                        <a:rPr lang="pl-PL" dirty="0"/>
                        <a:t>Istota umowy</a:t>
                      </a:r>
                    </a:p>
                  </a:txBody>
                  <a:tcPr/>
                </a:tc>
                <a:extLst>
                  <a:ext uri="{0D108BD9-81ED-4DB2-BD59-A6C34878D82A}">
                    <a16:rowId xmlns:a16="http://schemas.microsoft.com/office/drawing/2014/main" val="2190339323"/>
                  </a:ext>
                </a:extLst>
              </a:tr>
              <a:tr h="1130800">
                <a:tc>
                  <a:txBody>
                    <a:bodyPr/>
                    <a:lstStyle/>
                    <a:p>
                      <a:r>
                        <a:rPr lang="pl-PL" b="1" dirty="0"/>
                        <a:t>Umowa o przeniesienie autorskich praw majątkowych</a:t>
                      </a:r>
                    </a:p>
                  </a:txBody>
                  <a:tcPr/>
                </a:tc>
                <a:tc>
                  <a:txBody>
                    <a:bodyPr/>
                    <a:lstStyle/>
                    <a:p>
                      <a:r>
                        <a:rPr lang="pl-PL" dirty="0"/>
                        <a:t>Przeniesienie autorskich praw majątkowych z twórcy na inny podmiot</a:t>
                      </a:r>
                    </a:p>
                  </a:txBody>
                  <a:tcPr/>
                </a:tc>
                <a:extLst>
                  <a:ext uri="{0D108BD9-81ED-4DB2-BD59-A6C34878D82A}">
                    <a16:rowId xmlns:a16="http://schemas.microsoft.com/office/drawing/2014/main" val="3572296026"/>
                  </a:ext>
                </a:extLst>
              </a:tr>
              <a:tr h="1078657">
                <a:tc>
                  <a:txBody>
                    <a:bodyPr/>
                    <a:lstStyle/>
                    <a:p>
                      <a:r>
                        <a:rPr lang="pl-PL" b="1" dirty="0"/>
                        <a:t>Umowa licencji wyłącznej</a:t>
                      </a:r>
                    </a:p>
                  </a:txBody>
                  <a:tcPr/>
                </a:tc>
                <a:tc>
                  <a:txBody>
                    <a:bodyPr/>
                    <a:lstStyle/>
                    <a:p>
                      <a:r>
                        <a:rPr lang="pl-PL" dirty="0"/>
                        <a:t>Umożliwia korzystanie z utworu tylko jednemu licencjobiorcy, ale prawa majątkowe pozostają przy twórcy (licencjodawcy)</a:t>
                      </a:r>
                    </a:p>
                  </a:txBody>
                  <a:tcPr/>
                </a:tc>
                <a:extLst>
                  <a:ext uri="{0D108BD9-81ED-4DB2-BD59-A6C34878D82A}">
                    <a16:rowId xmlns:a16="http://schemas.microsoft.com/office/drawing/2014/main" val="1102806304"/>
                  </a:ext>
                </a:extLst>
              </a:tr>
              <a:tr h="1825419">
                <a:tc>
                  <a:txBody>
                    <a:bodyPr/>
                    <a:lstStyle/>
                    <a:p>
                      <a:r>
                        <a:rPr lang="pl-PL" b="1" dirty="0"/>
                        <a:t>Umowa licencji niewyłącznej</a:t>
                      </a:r>
                    </a:p>
                  </a:txBody>
                  <a:tcPr/>
                </a:tc>
                <a:tc>
                  <a:txBody>
                    <a:bodyPr/>
                    <a:lstStyle/>
                    <a:p>
                      <a:r>
                        <a:rPr lang="pl-PL" dirty="0"/>
                        <a:t>Umożliwia zawarcie nieograniczonej liczby umów licencyjnych w tym samym czasie i dotyczących tego samego utworu na tych samych polach eksploatacji z różnymi klientami. Prawa majątkowe pozostają przy twórcy. </a:t>
                      </a:r>
                    </a:p>
                  </a:txBody>
                  <a:tcPr/>
                </a:tc>
                <a:extLst>
                  <a:ext uri="{0D108BD9-81ED-4DB2-BD59-A6C34878D82A}">
                    <a16:rowId xmlns:a16="http://schemas.microsoft.com/office/drawing/2014/main" val="1580571386"/>
                  </a:ext>
                </a:extLst>
              </a:tr>
            </a:tbl>
          </a:graphicData>
        </a:graphic>
      </p:graphicFrame>
    </p:spTree>
    <p:extLst>
      <p:ext uri="{BB962C8B-B14F-4D97-AF65-F5344CB8AC3E}">
        <p14:creationId xmlns:p14="http://schemas.microsoft.com/office/powerpoint/2010/main" val="701359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82DCFD2-AC7D-3149-8C4C-897B227C165E}"/>
              </a:ext>
            </a:extLst>
          </p:cNvPr>
          <p:cNvSpPr>
            <a:spLocks noGrp="1"/>
          </p:cNvSpPr>
          <p:nvPr>
            <p:ph type="title"/>
          </p:nvPr>
        </p:nvSpPr>
        <p:spPr>
          <a:xfrm>
            <a:off x="713232" y="431180"/>
            <a:ext cx="9144000" cy="1263649"/>
          </a:xfrm>
        </p:spPr>
        <p:txBody>
          <a:bodyPr>
            <a:normAutofit fontScale="90000"/>
          </a:bodyPr>
          <a:lstStyle/>
          <a:p>
            <a:r>
              <a:rPr lang="pl-PL" dirty="0"/>
              <a:t>Umowa przenosząca autorskie prawa majątkowe </a:t>
            </a:r>
          </a:p>
        </p:txBody>
      </p:sp>
      <p:sp>
        <p:nvSpPr>
          <p:cNvPr id="3" name="Symbol zastępczy zawartości 2">
            <a:extLst>
              <a:ext uri="{FF2B5EF4-FFF2-40B4-BE49-F238E27FC236}">
                <a16:creationId xmlns:a16="http://schemas.microsoft.com/office/drawing/2014/main" id="{2DAAB5F6-280B-814F-BDDD-AEDCCA741483}"/>
              </a:ext>
            </a:extLst>
          </p:cNvPr>
          <p:cNvSpPr>
            <a:spLocks noGrp="1"/>
          </p:cNvSpPr>
          <p:nvPr>
            <p:ph idx="1"/>
          </p:nvPr>
        </p:nvSpPr>
        <p:spPr>
          <a:xfrm>
            <a:off x="713232" y="2084832"/>
            <a:ext cx="6272784" cy="4203517"/>
          </a:xfrm>
        </p:spPr>
        <p:txBody>
          <a:bodyPr>
            <a:normAutofit fontScale="70000" lnSpcReduction="20000"/>
          </a:bodyPr>
          <a:lstStyle/>
          <a:p>
            <a:r>
              <a:rPr lang="pl-PL" dirty="0"/>
              <a:t>Najdalej idące skutki prawne dla autora, </a:t>
            </a:r>
          </a:p>
          <a:p>
            <a:r>
              <a:rPr lang="pl-PL" dirty="0"/>
              <a:t>Dopuszczalne jest zawarcie umowy i o przeniesienie autorskich praw majątkowych do utworów istniejących lub mających powstać w przyszłości </a:t>
            </a:r>
          </a:p>
          <a:p>
            <a:pPr lvl="1"/>
            <a:r>
              <a:rPr lang="pl-PL" dirty="0"/>
              <a:t>zakaz zawierania umów o przeniesienie praw autorskich dotyczących wszystkich utworów (lub wszystkich utworów określonego rodzaju) jednego autora mających dopiero powstać w przyszłości.</a:t>
            </a:r>
          </a:p>
          <a:p>
            <a:r>
              <a:rPr lang="pl-PL" dirty="0"/>
              <a:t>Ważne elementy umowy – kwestie praktyczne:</a:t>
            </a:r>
          </a:p>
          <a:p>
            <a:pPr lvl="1"/>
            <a:r>
              <a:rPr lang="pl-PL" dirty="0"/>
              <a:t>Wskazanie chwili przeniesienia praw majątkowych np. w chwili zapłaty wynagrodzenia, </a:t>
            </a:r>
          </a:p>
          <a:p>
            <a:pPr lvl="1"/>
            <a:r>
              <a:rPr lang="pl-PL" dirty="0"/>
              <a:t>Wskazanie chwili przyjęcia utworu – udokumentowanie, że zamawiający przyjmuje utwór bez zastrzeżeń</a:t>
            </a:r>
          </a:p>
          <a:p>
            <a:pPr lvl="2"/>
            <a:r>
              <a:rPr lang="pl-PL" dirty="0"/>
              <a:t>Usterki  utworu – odpowiedzialność/wyłączenie odpowiedzialności. Prawo klienta do wezwania do usunięcia wad w określonym terminie + prawo do żądania obniżenia wynagrodzenia albo odstąpienia od umowy -</a:t>
            </a:r>
            <a:r>
              <a:rPr lang="pl-PL" dirty="0">
                <a:sym typeface="Wingdings" pitchFamily="2" charset="2"/>
              </a:rPr>
              <a:t> do chwili przyjęcia </a:t>
            </a:r>
            <a:endParaRPr lang="pl-PL" dirty="0"/>
          </a:p>
          <a:p>
            <a:pPr lvl="1"/>
            <a:r>
              <a:rPr lang="pl-PL" dirty="0"/>
              <a:t>Dokładne określenie przedmiotu umowy, </a:t>
            </a:r>
          </a:p>
        </p:txBody>
      </p:sp>
      <p:sp>
        <p:nvSpPr>
          <p:cNvPr id="4" name="pole tekstowe 3">
            <a:extLst>
              <a:ext uri="{FF2B5EF4-FFF2-40B4-BE49-F238E27FC236}">
                <a16:creationId xmlns:a16="http://schemas.microsoft.com/office/drawing/2014/main" id="{5EC5B52C-9EB6-3C41-AF77-F99A60A2A24C}"/>
              </a:ext>
            </a:extLst>
          </p:cNvPr>
          <p:cNvSpPr txBox="1"/>
          <p:nvPr/>
        </p:nvSpPr>
        <p:spPr>
          <a:xfrm>
            <a:off x="7168896" y="1943100"/>
            <a:ext cx="4736592" cy="3970318"/>
          </a:xfrm>
          <a:prstGeom prst="rect">
            <a:avLst/>
          </a:prstGeom>
          <a:noFill/>
        </p:spPr>
        <p:txBody>
          <a:bodyPr wrap="square" rtlCol="0">
            <a:spAutoFit/>
          </a:bodyPr>
          <a:lstStyle/>
          <a:p>
            <a:r>
              <a:rPr lang="pl-PL" b="1" dirty="0">
                <a:highlight>
                  <a:srgbClr val="C0C0C0"/>
                </a:highlight>
              </a:rPr>
              <a:t>Art. 53 Pr. Aut. – </a:t>
            </a:r>
            <a:r>
              <a:rPr lang="pl-PL" b="1" dirty="0">
                <a:solidFill>
                  <a:schemeClr val="bg1"/>
                </a:solidFill>
                <a:highlight>
                  <a:srgbClr val="C0C0C0"/>
                </a:highlight>
              </a:rPr>
              <a:t>forma pisemna </a:t>
            </a:r>
            <a:r>
              <a:rPr lang="pl-PL" b="1" dirty="0">
                <a:highlight>
                  <a:srgbClr val="C0C0C0"/>
                </a:highlight>
              </a:rPr>
              <a:t>pod rygorem nieważności,</a:t>
            </a:r>
          </a:p>
          <a:p>
            <a:endParaRPr lang="pl-PL" dirty="0"/>
          </a:p>
          <a:p>
            <a:r>
              <a:rPr lang="pl-PL" dirty="0"/>
              <a:t>Zawarcie umowy w formie pisemnej oznacza w praktyce, że strony umowy składają na umowie swoje własnoręczne podpisy i przekazują (przesyłają tradycyjną pocztą) drugiej stronie egzemplarz umowy ze swoim podpisem. Każda ze stron powinna finalnie posiadać egzemplarz umowy z podpisem zarówno swoim, jak i drugiej strony (nie tylko kopię czy skan).</a:t>
            </a:r>
          </a:p>
        </p:txBody>
      </p:sp>
    </p:spTree>
    <p:extLst>
      <p:ext uri="{BB962C8B-B14F-4D97-AF65-F5344CB8AC3E}">
        <p14:creationId xmlns:p14="http://schemas.microsoft.com/office/powerpoint/2010/main" val="768129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0E166642-4754-0D47-B856-6B5F4EAEA40C}"/>
              </a:ext>
            </a:extLst>
          </p:cNvPr>
          <p:cNvSpPr>
            <a:spLocks noGrp="1"/>
          </p:cNvSpPr>
          <p:nvPr>
            <p:ph type="title"/>
          </p:nvPr>
        </p:nvSpPr>
        <p:spPr>
          <a:xfrm>
            <a:off x="6096000" y="685800"/>
            <a:ext cx="5126816" cy="1905000"/>
          </a:xfrm>
        </p:spPr>
        <p:txBody>
          <a:bodyPr vert="horz" lIns="91440" tIns="45720" rIns="91440" bIns="45720" rtlCol="0" anchor="b">
            <a:normAutofit/>
          </a:bodyPr>
          <a:lstStyle/>
          <a:p>
            <a:pPr>
              <a:lnSpc>
                <a:spcPct val="110000"/>
              </a:lnSpc>
            </a:pPr>
            <a:r>
              <a:rPr lang="en-US" sz="3400"/>
              <a:t>Przeniesienie praw autorskich a własność nośnika</a:t>
            </a:r>
          </a:p>
        </p:txBody>
      </p:sp>
      <p:pic>
        <p:nvPicPr>
          <p:cNvPr id="13" name="Symbol zastępczy zawartości 12" descr="Obraz zawierający osoba, podłoże, zewnętrzne&#10;&#10;Opis wygenerowany automatycznie">
            <a:extLst>
              <a:ext uri="{FF2B5EF4-FFF2-40B4-BE49-F238E27FC236}">
                <a16:creationId xmlns:a16="http://schemas.microsoft.com/office/drawing/2014/main" id="{823A2800-08C3-6E4C-A129-A5CA9BB1CE84}"/>
              </a:ext>
            </a:extLst>
          </p:cNvPr>
          <p:cNvPicPr>
            <a:picLocks noGrp="1" noChangeAspect="1"/>
          </p:cNvPicPr>
          <p:nvPr>
            <p:ph sz="half" idx="2"/>
          </p:nvPr>
        </p:nvPicPr>
        <p:blipFill rotWithShape="1">
          <a:blip r:embed="rId2">
            <a:alphaModFix amt="83000"/>
            <a:extLst>
              <a:ext uri="{837473B0-CC2E-450A-ABE3-18F120FF3D39}">
                <a1611:picAttrSrcUrl xmlns:a1611="http://schemas.microsoft.com/office/drawing/2016/11/main" r:id="rId3"/>
              </a:ext>
            </a:extLst>
          </a:blip>
          <a:srcRect l="51643" r="1494" b="2"/>
          <a:stretch/>
        </p:blipFill>
        <p:spPr>
          <a:xfrm rot="21358242">
            <a:off x="796624" y="485640"/>
            <a:ext cx="4559211" cy="5812845"/>
          </a:xfrm>
          <a:custGeom>
            <a:avLst/>
            <a:gdLst/>
            <a:ahLst/>
            <a:cxnLst/>
            <a:rect l="l" t="t" r="r" b="b"/>
            <a:pathLst>
              <a:path w="4957370" h="6320484">
                <a:moveTo>
                  <a:pt x="4188629" y="0"/>
                </a:moveTo>
                <a:lnTo>
                  <a:pt x="4218585" y="18617"/>
                </a:lnTo>
                <a:cubicBezTo>
                  <a:pt x="4219145" y="29178"/>
                  <a:pt x="4219703" y="39738"/>
                  <a:pt x="4220262" y="50299"/>
                </a:cubicBezTo>
                <a:lnTo>
                  <a:pt x="4223340" y="51687"/>
                </a:lnTo>
                <a:cubicBezTo>
                  <a:pt x="4233026" y="52344"/>
                  <a:pt x="4240723" y="38431"/>
                  <a:pt x="4243015" y="81229"/>
                </a:cubicBezTo>
                <a:cubicBezTo>
                  <a:pt x="4234697" y="102698"/>
                  <a:pt x="4229805" y="122275"/>
                  <a:pt x="4227211" y="140805"/>
                </a:cubicBezTo>
                <a:lnTo>
                  <a:pt x="4226312" y="164608"/>
                </a:lnTo>
                <a:lnTo>
                  <a:pt x="4231135" y="255748"/>
                </a:lnTo>
                <a:cubicBezTo>
                  <a:pt x="4232593" y="271116"/>
                  <a:pt x="4234052" y="286485"/>
                  <a:pt x="4235510" y="301854"/>
                </a:cubicBezTo>
                <a:cubicBezTo>
                  <a:pt x="4235774" y="306768"/>
                  <a:pt x="4235830" y="317328"/>
                  <a:pt x="4235520" y="330419"/>
                </a:cubicBezTo>
                <a:lnTo>
                  <a:pt x="4235310" y="334637"/>
                </a:lnTo>
                <a:lnTo>
                  <a:pt x="4247536" y="565646"/>
                </a:lnTo>
                <a:lnTo>
                  <a:pt x="4249754" y="570256"/>
                </a:lnTo>
                <a:cubicBezTo>
                  <a:pt x="4251067" y="577685"/>
                  <a:pt x="4250868" y="585797"/>
                  <a:pt x="4250202" y="594123"/>
                </a:cubicBezTo>
                <a:lnTo>
                  <a:pt x="4249459" y="602017"/>
                </a:lnTo>
                <a:lnTo>
                  <a:pt x="4255354" y="713404"/>
                </a:lnTo>
                <a:lnTo>
                  <a:pt x="4257508" y="714073"/>
                </a:lnTo>
                <a:cubicBezTo>
                  <a:pt x="4259622" y="720223"/>
                  <a:pt x="4263181" y="727234"/>
                  <a:pt x="4265497" y="749513"/>
                </a:cubicBezTo>
                <a:cubicBezTo>
                  <a:pt x="4257720" y="777760"/>
                  <a:pt x="4282009" y="812594"/>
                  <a:pt x="4271401" y="847749"/>
                </a:cubicBezTo>
                <a:cubicBezTo>
                  <a:pt x="4269058" y="860507"/>
                  <a:pt x="4271354" y="898948"/>
                  <a:pt x="4277600" y="905577"/>
                </a:cubicBezTo>
                <a:cubicBezTo>
                  <a:pt x="4279276" y="913460"/>
                  <a:pt x="4277660" y="923050"/>
                  <a:pt x="4284143" y="926055"/>
                </a:cubicBezTo>
                <a:cubicBezTo>
                  <a:pt x="4292030" y="931337"/>
                  <a:pt x="4281721" y="960641"/>
                  <a:pt x="4290465" y="955655"/>
                </a:cubicBezTo>
                <a:cubicBezTo>
                  <a:pt x="4286952" y="966045"/>
                  <a:pt x="4289362" y="974748"/>
                  <a:pt x="4293246" y="982888"/>
                </a:cubicBezTo>
                <a:lnTo>
                  <a:pt x="4298563" y="993803"/>
                </a:lnTo>
                <a:lnTo>
                  <a:pt x="4540105" y="1009893"/>
                </a:lnTo>
                <a:lnTo>
                  <a:pt x="4911733" y="1030269"/>
                </a:lnTo>
                <a:lnTo>
                  <a:pt x="4939495" y="1052023"/>
                </a:lnTo>
                <a:cubicBezTo>
                  <a:pt x="4938906" y="1062583"/>
                  <a:pt x="4938317" y="1073141"/>
                  <a:pt x="4937728" y="1083700"/>
                </a:cubicBezTo>
                <a:lnTo>
                  <a:pt x="4940638" y="1085413"/>
                </a:lnTo>
                <a:cubicBezTo>
                  <a:pt x="4950195" y="1087116"/>
                  <a:pt x="4959355" y="1074120"/>
                  <a:pt x="4956995" y="1116915"/>
                </a:cubicBezTo>
                <a:cubicBezTo>
                  <a:pt x="4946399" y="1137355"/>
                  <a:pt x="4939414" y="1156286"/>
                  <a:pt x="4934827" y="1174426"/>
                </a:cubicBezTo>
                <a:lnTo>
                  <a:pt x="4931354" y="1197992"/>
                </a:lnTo>
                <a:lnTo>
                  <a:pt x="4926270" y="1289117"/>
                </a:lnTo>
                <a:cubicBezTo>
                  <a:pt x="4926054" y="1304553"/>
                  <a:pt x="4925839" y="1319990"/>
                  <a:pt x="4925623" y="1335426"/>
                </a:cubicBezTo>
                <a:cubicBezTo>
                  <a:pt x="4925353" y="1340339"/>
                  <a:pt x="4924264" y="1350844"/>
                  <a:pt x="4922537" y="1363823"/>
                </a:cubicBezTo>
                <a:lnTo>
                  <a:pt x="4921871" y="1367995"/>
                </a:lnTo>
                <a:lnTo>
                  <a:pt x="4908988" y="1598968"/>
                </a:lnTo>
                <a:lnTo>
                  <a:pt x="4910694" y="1603791"/>
                </a:lnTo>
                <a:cubicBezTo>
                  <a:pt x="4911194" y="1611318"/>
                  <a:pt x="4910117" y="1619361"/>
                  <a:pt x="4908552" y="1627566"/>
                </a:cubicBezTo>
                <a:lnTo>
                  <a:pt x="4906959" y="1635333"/>
                </a:lnTo>
                <a:lnTo>
                  <a:pt x="4900747" y="1746703"/>
                </a:lnTo>
                <a:lnTo>
                  <a:pt x="4902815" y="1747601"/>
                </a:lnTo>
                <a:cubicBezTo>
                  <a:pt x="4904250" y="1753944"/>
                  <a:pt x="4907029" y="1761300"/>
                  <a:pt x="4906917" y="1783698"/>
                </a:cubicBezTo>
                <a:cubicBezTo>
                  <a:pt x="4896124" y="1810936"/>
                  <a:pt x="4916495" y="1848198"/>
                  <a:pt x="4902139" y="1881995"/>
                </a:cubicBezTo>
                <a:cubicBezTo>
                  <a:pt x="4898428" y="1894424"/>
                  <a:pt x="4896544" y="1932888"/>
                  <a:pt x="4902035" y="1940154"/>
                </a:cubicBezTo>
                <a:cubicBezTo>
                  <a:pt x="4902846" y="1948172"/>
                  <a:pt x="4900200" y="1957532"/>
                  <a:pt x="4906319" y="1961221"/>
                </a:cubicBezTo>
                <a:cubicBezTo>
                  <a:pt x="4913588" y="1967327"/>
                  <a:pt x="4900163" y="1995341"/>
                  <a:pt x="4909396" y="1991332"/>
                </a:cubicBezTo>
                <a:cubicBezTo>
                  <a:pt x="4900159" y="2011227"/>
                  <a:pt x="4915207" y="2026986"/>
                  <a:pt x="4918176" y="2043680"/>
                </a:cubicBezTo>
                <a:lnTo>
                  <a:pt x="4920444" y="2093780"/>
                </a:lnTo>
                <a:cubicBezTo>
                  <a:pt x="4920152" y="2104963"/>
                  <a:pt x="4919859" y="2116147"/>
                  <a:pt x="4919568" y="2127331"/>
                </a:cubicBezTo>
                <a:cubicBezTo>
                  <a:pt x="4919414" y="2128947"/>
                  <a:pt x="4919260" y="2130563"/>
                  <a:pt x="4919107" y="2132180"/>
                </a:cubicBezTo>
                <a:lnTo>
                  <a:pt x="4910026" y="2171984"/>
                </a:lnTo>
                <a:cubicBezTo>
                  <a:pt x="4911227" y="2172990"/>
                  <a:pt x="4912324" y="2174315"/>
                  <a:pt x="4913276" y="2175920"/>
                </a:cubicBezTo>
                <a:lnTo>
                  <a:pt x="4916106" y="2188707"/>
                </a:lnTo>
                <a:lnTo>
                  <a:pt x="4911385" y="2199268"/>
                </a:lnTo>
                <a:lnTo>
                  <a:pt x="4901244" y="2249378"/>
                </a:lnTo>
                <a:lnTo>
                  <a:pt x="4890393" y="2322907"/>
                </a:lnTo>
                <a:lnTo>
                  <a:pt x="4885532" y="2333841"/>
                </a:lnTo>
                <a:cubicBezTo>
                  <a:pt x="4879467" y="2359072"/>
                  <a:pt x="4882601" y="2390080"/>
                  <a:pt x="4871165" y="2405746"/>
                </a:cubicBezTo>
                <a:lnTo>
                  <a:pt x="4867465" y="2443689"/>
                </a:lnTo>
                <a:lnTo>
                  <a:pt x="4871110" y="2448134"/>
                </a:lnTo>
                <a:lnTo>
                  <a:pt x="4869467" y="2459306"/>
                </a:lnTo>
                <a:cubicBezTo>
                  <a:pt x="4869603" y="2460323"/>
                  <a:pt x="4869741" y="2461340"/>
                  <a:pt x="4869877" y="2462358"/>
                </a:cubicBezTo>
                <a:cubicBezTo>
                  <a:pt x="4870681" y="2468183"/>
                  <a:pt x="4871335" y="2473955"/>
                  <a:pt x="4871382" y="2479770"/>
                </a:cubicBezTo>
                <a:cubicBezTo>
                  <a:pt x="4856871" y="2476510"/>
                  <a:pt x="4862556" y="2505567"/>
                  <a:pt x="4859960" y="2514583"/>
                </a:cubicBezTo>
                <a:lnTo>
                  <a:pt x="4857909" y="2514709"/>
                </a:lnTo>
                <a:lnTo>
                  <a:pt x="4849446" y="2666439"/>
                </a:lnTo>
                <a:lnTo>
                  <a:pt x="4858101" y="2690544"/>
                </a:lnTo>
                <a:cubicBezTo>
                  <a:pt x="4858857" y="2707245"/>
                  <a:pt x="4859613" y="2723945"/>
                  <a:pt x="4860369" y="2740646"/>
                </a:cubicBezTo>
                <a:cubicBezTo>
                  <a:pt x="4860076" y="2751830"/>
                  <a:pt x="4859785" y="2763013"/>
                  <a:pt x="4859492" y="2774197"/>
                </a:cubicBezTo>
                <a:lnTo>
                  <a:pt x="4859032" y="2779045"/>
                </a:lnTo>
                <a:lnTo>
                  <a:pt x="4849950" y="2818850"/>
                </a:lnTo>
                <a:cubicBezTo>
                  <a:pt x="4851152" y="2819856"/>
                  <a:pt x="4852248" y="2821182"/>
                  <a:pt x="4853201" y="2822786"/>
                </a:cubicBezTo>
                <a:lnTo>
                  <a:pt x="4856030" y="2835573"/>
                </a:lnTo>
                <a:lnTo>
                  <a:pt x="4851309" y="2846133"/>
                </a:lnTo>
                <a:lnTo>
                  <a:pt x="4841168" y="2896246"/>
                </a:lnTo>
                <a:lnTo>
                  <a:pt x="4833868" y="2945711"/>
                </a:lnTo>
                <a:cubicBezTo>
                  <a:pt x="4815252" y="3297000"/>
                  <a:pt x="4781620" y="3653361"/>
                  <a:pt x="4778020" y="3999577"/>
                </a:cubicBezTo>
                <a:cubicBezTo>
                  <a:pt x="4775081" y="4078096"/>
                  <a:pt x="4768227" y="4174113"/>
                  <a:pt x="4765288" y="4252632"/>
                </a:cubicBezTo>
                <a:cubicBezTo>
                  <a:pt x="4771867" y="4246730"/>
                  <a:pt x="4761520" y="4396558"/>
                  <a:pt x="4754250" y="4414955"/>
                </a:cubicBezTo>
                <a:lnTo>
                  <a:pt x="4663870" y="6050064"/>
                </a:lnTo>
                <a:lnTo>
                  <a:pt x="4669145" y="6086684"/>
                </a:lnTo>
                <a:cubicBezTo>
                  <a:pt x="4674909" y="6094577"/>
                  <a:pt x="4671608" y="6098657"/>
                  <a:pt x="4672665" y="6121067"/>
                </a:cubicBezTo>
                <a:cubicBezTo>
                  <a:pt x="4673721" y="6143476"/>
                  <a:pt x="4657066" y="6177068"/>
                  <a:pt x="4675485" y="6221142"/>
                </a:cubicBezTo>
                <a:cubicBezTo>
                  <a:pt x="4675068" y="6228689"/>
                  <a:pt x="4665430" y="6246990"/>
                  <a:pt x="4657006" y="6255466"/>
                </a:cubicBezTo>
                <a:lnTo>
                  <a:pt x="4652373" y="6258160"/>
                </a:lnTo>
                <a:cubicBezTo>
                  <a:pt x="4651226" y="6278927"/>
                  <a:pt x="4653178" y="6296913"/>
                  <a:pt x="4648931" y="6320461"/>
                </a:cubicBezTo>
                <a:cubicBezTo>
                  <a:pt x="4542790" y="6322747"/>
                  <a:pt x="2133595" y="6155193"/>
                  <a:pt x="732080" y="6068362"/>
                </a:cubicBezTo>
                <a:lnTo>
                  <a:pt x="423039" y="6051307"/>
                </a:lnTo>
                <a:lnTo>
                  <a:pt x="427345" y="6011137"/>
                </a:lnTo>
                <a:lnTo>
                  <a:pt x="431547" y="6004548"/>
                </a:lnTo>
                <a:cubicBezTo>
                  <a:pt x="432075" y="6003448"/>
                  <a:pt x="431724" y="6002721"/>
                  <a:pt x="431815" y="6001808"/>
                </a:cubicBezTo>
                <a:lnTo>
                  <a:pt x="432084" y="5999067"/>
                </a:lnTo>
                <a:cubicBezTo>
                  <a:pt x="432261" y="5997240"/>
                  <a:pt x="432627" y="5995212"/>
                  <a:pt x="432619" y="5993584"/>
                </a:cubicBezTo>
                <a:cubicBezTo>
                  <a:pt x="432563" y="5983140"/>
                  <a:pt x="431486" y="5996073"/>
                  <a:pt x="432305" y="5987694"/>
                </a:cubicBezTo>
                <a:cubicBezTo>
                  <a:pt x="432112" y="5986644"/>
                  <a:pt x="431788" y="5985763"/>
                  <a:pt x="431724" y="5984546"/>
                </a:cubicBezTo>
                <a:cubicBezTo>
                  <a:pt x="431682" y="5983776"/>
                  <a:pt x="432031" y="5982573"/>
                  <a:pt x="431991" y="5981803"/>
                </a:cubicBezTo>
                <a:cubicBezTo>
                  <a:pt x="431612" y="5974675"/>
                  <a:pt x="431062" y="5982198"/>
                  <a:pt x="431677" y="5975914"/>
                </a:cubicBezTo>
                <a:lnTo>
                  <a:pt x="431096" y="5972765"/>
                </a:lnTo>
                <a:cubicBezTo>
                  <a:pt x="429687" y="5965140"/>
                  <a:pt x="429650" y="5969355"/>
                  <a:pt x="430469" y="5960984"/>
                </a:cubicBezTo>
                <a:cubicBezTo>
                  <a:pt x="430275" y="5959935"/>
                  <a:pt x="429953" y="5959052"/>
                  <a:pt x="429887" y="5957836"/>
                </a:cubicBezTo>
                <a:cubicBezTo>
                  <a:pt x="429845" y="5957067"/>
                  <a:pt x="430277" y="5955758"/>
                  <a:pt x="430154" y="5955094"/>
                </a:cubicBezTo>
                <a:cubicBezTo>
                  <a:pt x="429881" y="5953610"/>
                  <a:pt x="427716" y="5954033"/>
                  <a:pt x="428725" y="5951537"/>
                </a:cubicBezTo>
                <a:lnTo>
                  <a:pt x="434114" y="5888089"/>
                </a:lnTo>
                <a:lnTo>
                  <a:pt x="456311" y="5468000"/>
                </a:lnTo>
                <a:lnTo>
                  <a:pt x="270548" y="5477940"/>
                </a:lnTo>
                <a:lnTo>
                  <a:pt x="270475" y="5437540"/>
                </a:lnTo>
                <a:lnTo>
                  <a:pt x="273938" y="5430534"/>
                </a:lnTo>
                <a:cubicBezTo>
                  <a:pt x="274344" y="5429384"/>
                  <a:pt x="273916" y="5428699"/>
                  <a:pt x="273907" y="5427782"/>
                </a:cubicBezTo>
                <a:lnTo>
                  <a:pt x="273878" y="5425027"/>
                </a:lnTo>
                <a:cubicBezTo>
                  <a:pt x="273856" y="5423192"/>
                  <a:pt x="273999" y="5421136"/>
                  <a:pt x="273815" y="5419519"/>
                </a:cubicBezTo>
                <a:cubicBezTo>
                  <a:pt x="272628" y="5409143"/>
                  <a:pt x="272958" y="5422116"/>
                  <a:pt x="272865" y="5413698"/>
                </a:cubicBezTo>
                <a:cubicBezTo>
                  <a:pt x="272559" y="5412674"/>
                  <a:pt x="272142" y="5411834"/>
                  <a:pt x="271945" y="5410631"/>
                </a:cubicBezTo>
                <a:cubicBezTo>
                  <a:pt x="271820" y="5409870"/>
                  <a:pt x="272038" y="5408637"/>
                  <a:pt x="271914" y="5407876"/>
                </a:cubicBezTo>
                <a:cubicBezTo>
                  <a:pt x="270765" y="5400830"/>
                  <a:pt x="271034" y="5408369"/>
                  <a:pt x="270963" y="5402055"/>
                </a:cubicBezTo>
                <a:lnTo>
                  <a:pt x="270045" y="5398988"/>
                </a:lnTo>
                <a:cubicBezTo>
                  <a:pt x="267818" y="5391560"/>
                  <a:pt x="268238" y="5395755"/>
                  <a:pt x="268144" y="5387344"/>
                </a:cubicBezTo>
                <a:cubicBezTo>
                  <a:pt x="267838" y="5386322"/>
                  <a:pt x="267422" y="5385479"/>
                  <a:pt x="267225" y="5384278"/>
                </a:cubicBezTo>
                <a:cubicBezTo>
                  <a:pt x="267100" y="5383518"/>
                  <a:pt x="267387" y="5382170"/>
                  <a:pt x="267193" y="5381523"/>
                </a:cubicBezTo>
                <a:cubicBezTo>
                  <a:pt x="266761" y="5380077"/>
                  <a:pt x="264655" y="5380732"/>
                  <a:pt x="265387" y="5378142"/>
                </a:cubicBezTo>
                <a:lnTo>
                  <a:pt x="263868" y="5314483"/>
                </a:lnTo>
                <a:lnTo>
                  <a:pt x="192698" y="4040419"/>
                </a:lnTo>
                <a:lnTo>
                  <a:pt x="0" y="208389"/>
                </a:lnTo>
                <a:cubicBezTo>
                  <a:pt x="324855" y="204302"/>
                  <a:pt x="2354391" y="86208"/>
                  <a:pt x="2990554" y="54813"/>
                </a:cubicBezTo>
                <a:lnTo>
                  <a:pt x="3816982" y="20020"/>
                </a:lnTo>
                <a:close/>
              </a:path>
            </a:pathLst>
          </a:custGeom>
        </p:spPr>
      </p:pic>
      <p:sp>
        <p:nvSpPr>
          <p:cNvPr id="5" name="Symbol zastępczy zawartości 4">
            <a:extLst>
              <a:ext uri="{FF2B5EF4-FFF2-40B4-BE49-F238E27FC236}">
                <a16:creationId xmlns:a16="http://schemas.microsoft.com/office/drawing/2014/main" id="{775110C1-C9BB-114B-AD1C-3DF17E63840A}"/>
              </a:ext>
            </a:extLst>
          </p:cNvPr>
          <p:cNvSpPr>
            <a:spLocks noGrp="1"/>
          </p:cNvSpPr>
          <p:nvPr>
            <p:ph sz="half" idx="1"/>
          </p:nvPr>
        </p:nvSpPr>
        <p:spPr>
          <a:xfrm>
            <a:off x="6096000" y="2961280"/>
            <a:ext cx="5126816" cy="2906120"/>
          </a:xfrm>
        </p:spPr>
        <p:txBody>
          <a:bodyPr vert="horz" lIns="91440" tIns="45720" rIns="91440" bIns="45720" rtlCol="0">
            <a:normAutofit/>
          </a:bodyPr>
          <a:lstStyle/>
          <a:p>
            <a:pPr>
              <a:lnSpc>
                <a:spcPct val="110000"/>
              </a:lnSpc>
            </a:pPr>
            <a:r>
              <a:rPr lang="pl-PL" sz="1500" dirty="0"/>
              <a:t>Art. 52 Pr. Aut. </a:t>
            </a:r>
          </a:p>
          <a:p>
            <a:pPr marL="0">
              <a:lnSpc>
                <a:spcPct val="110000"/>
              </a:lnSpc>
              <a:buNone/>
            </a:pPr>
            <a:r>
              <a:rPr lang="pl-PL" sz="1500" i="1" dirty="0"/>
              <a:t>1. Jeżeli umowa nie stanowi inaczej, przeniesienie własności egzemplarza utworu </a:t>
            </a:r>
            <a:r>
              <a:rPr lang="pl-PL" sz="1500" b="1" i="1" dirty="0"/>
              <a:t>nie powoduje </a:t>
            </a:r>
            <a:r>
              <a:rPr lang="pl-PL" sz="1500" i="1" dirty="0"/>
              <a:t>przejścia autorskich praw majątkowych do utworu.</a:t>
            </a:r>
          </a:p>
          <a:p>
            <a:pPr marL="0">
              <a:lnSpc>
                <a:spcPct val="110000"/>
              </a:lnSpc>
              <a:buNone/>
            </a:pPr>
            <a:br>
              <a:rPr lang="pl-PL" sz="1500" i="1" dirty="0"/>
            </a:br>
            <a:r>
              <a:rPr lang="pl-PL" sz="1500" i="1" dirty="0"/>
              <a:t>2. Jeżeli umowa nie stanowi inaczej, przejście autorskich praw majątkowych </a:t>
            </a:r>
            <a:r>
              <a:rPr lang="pl-PL" sz="1500" b="1" i="1" dirty="0"/>
              <a:t>nie powoduje </a:t>
            </a:r>
            <a:r>
              <a:rPr lang="pl-PL" sz="1500" i="1" dirty="0"/>
              <a:t>przeniesienia na nabywcę własności egzemplarza utworu.</a:t>
            </a:r>
            <a:endParaRPr lang="pl-PL" sz="1500" dirty="0"/>
          </a:p>
        </p:txBody>
      </p:sp>
    </p:spTree>
    <p:extLst>
      <p:ext uri="{BB962C8B-B14F-4D97-AF65-F5344CB8AC3E}">
        <p14:creationId xmlns:p14="http://schemas.microsoft.com/office/powerpoint/2010/main" val="1809222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8DA1DAB-D943-2342-BE58-3ADE19FEE3F4}"/>
              </a:ext>
            </a:extLst>
          </p:cNvPr>
          <p:cNvSpPr>
            <a:spLocks noGrp="1"/>
          </p:cNvSpPr>
          <p:nvPr>
            <p:ph type="title"/>
          </p:nvPr>
        </p:nvSpPr>
        <p:spPr>
          <a:xfrm>
            <a:off x="350728" y="288099"/>
            <a:ext cx="9146696" cy="540185"/>
          </a:xfrm>
        </p:spPr>
        <p:txBody>
          <a:bodyPr>
            <a:normAutofit fontScale="90000"/>
          </a:bodyPr>
          <a:lstStyle/>
          <a:p>
            <a:r>
              <a:rPr lang="pl-PL" dirty="0"/>
              <a:t>Umowa licencji</a:t>
            </a:r>
          </a:p>
        </p:txBody>
      </p:sp>
      <p:sp>
        <p:nvSpPr>
          <p:cNvPr id="3" name="Symbol zastępczy zawartości 2">
            <a:extLst>
              <a:ext uri="{FF2B5EF4-FFF2-40B4-BE49-F238E27FC236}">
                <a16:creationId xmlns:a16="http://schemas.microsoft.com/office/drawing/2014/main" id="{0E2B6543-42D5-734D-8EAD-1C0BC43B5F3C}"/>
              </a:ext>
            </a:extLst>
          </p:cNvPr>
          <p:cNvSpPr>
            <a:spLocks noGrp="1"/>
          </p:cNvSpPr>
          <p:nvPr>
            <p:ph idx="1"/>
          </p:nvPr>
        </p:nvSpPr>
        <p:spPr>
          <a:xfrm>
            <a:off x="162838" y="1114816"/>
            <a:ext cx="10549612" cy="5743184"/>
          </a:xfrm>
        </p:spPr>
        <p:txBody>
          <a:bodyPr>
            <a:normAutofit fontScale="70000" lnSpcReduction="20000"/>
          </a:bodyPr>
          <a:lstStyle/>
          <a:p>
            <a:r>
              <a:rPr lang="pl-PL" b="1" dirty="0"/>
              <a:t>Rodzaje licencji </a:t>
            </a:r>
          </a:p>
          <a:p>
            <a:pPr lvl="1"/>
            <a:r>
              <a:rPr lang="pl-PL" dirty="0">
                <a:highlight>
                  <a:srgbClr val="FFFF00"/>
                </a:highlight>
              </a:rPr>
              <a:t>Wyłączna </a:t>
            </a:r>
            <a:r>
              <a:rPr lang="pl-PL" dirty="0"/>
              <a:t>– pozwala na korzystanie z utworu tylko jednemu licencjobiorcy, z którym zawarto umowę. W czasie trwania umowy nie można zawrzeć kolejnej umowy licencji wyłącznej dotyczącej tego samego utworu i tych samych pól eksploatacji</a:t>
            </a:r>
          </a:p>
          <a:p>
            <a:pPr lvl="1"/>
            <a:r>
              <a:rPr lang="pl-PL" dirty="0">
                <a:highlight>
                  <a:srgbClr val="FFFF00"/>
                </a:highlight>
              </a:rPr>
              <a:t>Niewyłączna </a:t>
            </a:r>
            <a:r>
              <a:rPr lang="pl-PL" dirty="0"/>
              <a:t>– brak ograniczeń co do liczby umów dotyczących tego samego utworu i tych samych eksploatacji zawartych w tym samym czasie z różnymi kontrahentami. </a:t>
            </a:r>
          </a:p>
          <a:p>
            <a:pPr lvl="2"/>
            <a:r>
              <a:rPr lang="pl-PL" b="1" dirty="0"/>
              <a:t>Licencja </a:t>
            </a:r>
            <a:r>
              <a:rPr lang="pl-PL" b="1" dirty="0" err="1"/>
              <a:t>shrink-wrap</a:t>
            </a:r>
            <a:r>
              <a:rPr lang="pl-PL" b="1" dirty="0"/>
              <a:t> </a:t>
            </a:r>
            <a:r>
              <a:rPr lang="pl-PL" dirty="0"/>
              <a:t>(licencja </a:t>
            </a:r>
            <a:r>
              <a:rPr lang="pl-PL" dirty="0" err="1"/>
              <a:t>celofonowa</a:t>
            </a:r>
            <a:r>
              <a:rPr lang="pl-PL" dirty="0"/>
              <a:t>, umowa dołączona do opakowania) -  rodzaj licencji związany z udostępnianiem masowym odbiorcom utworów niematerialnych, które zostały utrwalone na nośniku materialnym</a:t>
            </a:r>
          </a:p>
          <a:p>
            <a:pPr lvl="2"/>
            <a:r>
              <a:rPr lang="pl-PL" b="1" dirty="0"/>
              <a:t>Licencja </a:t>
            </a:r>
            <a:r>
              <a:rPr lang="pl-PL" b="1" dirty="0" err="1"/>
              <a:t>clic-wrap</a:t>
            </a:r>
            <a:r>
              <a:rPr lang="pl-PL" b="1" dirty="0"/>
              <a:t> </a:t>
            </a:r>
            <a:r>
              <a:rPr lang="pl-PL" dirty="0"/>
              <a:t>(licencja sieciowa, </a:t>
            </a:r>
            <a:r>
              <a:rPr lang="pl-PL" dirty="0" err="1"/>
              <a:t>click</a:t>
            </a:r>
            <a:r>
              <a:rPr lang="pl-PL" dirty="0"/>
              <a:t>-on </a:t>
            </a:r>
            <a:r>
              <a:rPr lang="pl-PL" dirty="0" err="1"/>
              <a:t>licence</a:t>
            </a:r>
            <a:r>
              <a:rPr lang="pl-PL" dirty="0"/>
              <a:t>) -  akceptacja warunków licencji przez kliknięcie w odpowiednią ikonę „akceptuję” lub „zgadzam się”. </a:t>
            </a:r>
          </a:p>
          <a:p>
            <a:pPr lvl="2"/>
            <a:r>
              <a:rPr lang="pl-PL" b="1" dirty="0"/>
              <a:t>Licencja open </a:t>
            </a:r>
            <a:r>
              <a:rPr lang="pl-PL" b="1" dirty="0" err="1"/>
              <a:t>source</a:t>
            </a:r>
            <a:r>
              <a:rPr lang="pl-PL" b="1" dirty="0"/>
              <a:t> </a:t>
            </a:r>
            <a:r>
              <a:rPr lang="pl-PL" dirty="0"/>
              <a:t>(open </a:t>
            </a:r>
            <a:r>
              <a:rPr lang="pl-PL" dirty="0" err="1"/>
              <a:t>content</a:t>
            </a:r>
            <a:r>
              <a:rPr lang="pl-PL" dirty="0"/>
              <a:t>) - stanowi szczególną kategorię umów licencyjnych, które za swój przedmiot ma programy komputerowe. Charakteryzują się one tym, iż udostępnienie wersji źródłowej programu komputerowego jest połączone z upoważnieniem do wprowadzania zmian do programu i dalszego rozpowszechniania na podstawie tej licencji. Udostępnienie każdemu użytkownikowi dostępu do kodu źródłowego pozwala na jego przeglądanie i modyfikowanie, zarówno dla potrzeb własnego użytkowania, jak również pozwala na rozwiązywanie zaistniałych problemów. Licencje tego typu są, co do zasady, licencjami darmowymi, a co za tym idzie – wprowadzanie zmian i rozpowszechnianie nie rodzi konieczności uiszczania żadnych opłat.</a:t>
            </a:r>
          </a:p>
          <a:p>
            <a:r>
              <a:rPr lang="pl-PL" b="1" dirty="0"/>
              <a:t>Forma umowy</a:t>
            </a:r>
          </a:p>
          <a:p>
            <a:pPr lvl="1"/>
            <a:r>
              <a:rPr lang="pl-PL" dirty="0"/>
              <a:t>Licencja wyłączna – forma pisemna pod rygorem nieważności</a:t>
            </a:r>
          </a:p>
          <a:p>
            <a:pPr lvl="1"/>
            <a:r>
              <a:rPr lang="pl-PL" dirty="0"/>
              <a:t>Licencja niewyłączna – może być zawarta w dowolnej formie </a:t>
            </a:r>
          </a:p>
          <a:p>
            <a:r>
              <a:rPr lang="pl-PL" b="1" dirty="0"/>
              <a:t>Czas trwania umowy:</a:t>
            </a:r>
          </a:p>
          <a:p>
            <a:pPr lvl="1"/>
            <a:r>
              <a:rPr lang="pl-PL" dirty="0"/>
              <a:t>Jeśli umowę zawarto na czas oznaczony do 5 lat, wygasa z upływem tego terminu, </a:t>
            </a:r>
          </a:p>
          <a:p>
            <a:pPr lvl="1"/>
            <a:r>
              <a:rPr lang="pl-PL" dirty="0"/>
              <a:t>Umowa zawarta na czas oznaczony, przekraczający 5 lat może po upływie 5 lat być wypowiedziana z rocznym terminem wypowiedzenia na koniec roku kalendarzowego, </a:t>
            </a:r>
          </a:p>
          <a:p>
            <a:pPr lvl="1"/>
            <a:r>
              <a:rPr lang="pl-PL" dirty="0"/>
              <a:t>Umowę zawartą na czas nieoznaczony można rozwiązać z rocznym terminem wypowiedzenia na koniec roku kalendarzowego </a:t>
            </a:r>
          </a:p>
          <a:p>
            <a:pPr marL="228600" lvl="1" indent="0">
              <a:buNone/>
            </a:pPr>
            <a:endParaRPr lang="pl-PL" dirty="0"/>
          </a:p>
        </p:txBody>
      </p:sp>
    </p:spTree>
    <p:extLst>
      <p:ext uri="{BB962C8B-B14F-4D97-AF65-F5344CB8AC3E}">
        <p14:creationId xmlns:p14="http://schemas.microsoft.com/office/powerpoint/2010/main" val="1298957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 dokument&#10;&#10;Opis wygenerowany automatycznie">
            <a:extLst>
              <a:ext uri="{FF2B5EF4-FFF2-40B4-BE49-F238E27FC236}">
                <a16:creationId xmlns:a16="http://schemas.microsoft.com/office/drawing/2014/main" id="{F592FB68-4A8B-0D4F-95A1-9B4467526E9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7780" r="-1" b="-1"/>
          <a:stretch/>
        </p:blipFill>
        <p:spPr>
          <a:xfrm>
            <a:off x="20" y="10"/>
            <a:ext cx="6392647" cy="6857990"/>
          </a:xfrm>
          <a:prstGeom prst="rect">
            <a:avLst/>
          </a:prstGeom>
        </p:spPr>
      </p:pic>
      <p:sp>
        <p:nvSpPr>
          <p:cNvPr id="2" name="Tytuł 1">
            <a:extLst>
              <a:ext uri="{FF2B5EF4-FFF2-40B4-BE49-F238E27FC236}">
                <a16:creationId xmlns:a16="http://schemas.microsoft.com/office/drawing/2014/main" id="{072E72C5-04DC-784B-BD36-2CD98C9CD9A2}"/>
              </a:ext>
            </a:extLst>
          </p:cNvPr>
          <p:cNvSpPr>
            <a:spLocks noGrp="1"/>
          </p:cNvSpPr>
          <p:nvPr>
            <p:ph type="title"/>
          </p:nvPr>
        </p:nvSpPr>
        <p:spPr>
          <a:xfrm>
            <a:off x="7064082" y="642594"/>
            <a:ext cx="4472921" cy="1371600"/>
          </a:xfrm>
        </p:spPr>
        <p:txBody>
          <a:bodyPr>
            <a:normAutofit/>
          </a:bodyPr>
          <a:lstStyle/>
          <a:p>
            <a:r>
              <a:rPr lang="pl-PL" sz="3400"/>
              <a:t>Umowa licencji – regulacje szczególne</a:t>
            </a:r>
          </a:p>
        </p:txBody>
      </p:sp>
      <p:sp>
        <p:nvSpPr>
          <p:cNvPr id="3" name="Symbol zastępczy zawartości 2">
            <a:extLst>
              <a:ext uri="{FF2B5EF4-FFF2-40B4-BE49-F238E27FC236}">
                <a16:creationId xmlns:a16="http://schemas.microsoft.com/office/drawing/2014/main" id="{21F8CCC5-4A6C-4A4C-BF9A-65718531FF10}"/>
              </a:ext>
            </a:extLst>
          </p:cNvPr>
          <p:cNvSpPr>
            <a:spLocks noGrp="1"/>
          </p:cNvSpPr>
          <p:nvPr>
            <p:ph idx="1"/>
          </p:nvPr>
        </p:nvSpPr>
        <p:spPr>
          <a:xfrm>
            <a:off x="7064082" y="2103120"/>
            <a:ext cx="4472922" cy="3931920"/>
          </a:xfrm>
        </p:spPr>
        <p:txBody>
          <a:bodyPr>
            <a:normAutofit fontScale="55000" lnSpcReduction="20000"/>
          </a:bodyPr>
          <a:lstStyle/>
          <a:p>
            <a:pPr marL="0" indent="0">
              <a:lnSpc>
                <a:spcPct val="100000"/>
              </a:lnSpc>
              <a:buNone/>
            </a:pPr>
            <a:r>
              <a:rPr lang="pl-PL" dirty="0"/>
              <a:t>Jeśli strony nie uregulują poniższych kwestii odmiennie w treści umowy obowiązują zasady ustawowe:</a:t>
            </a:r>
            <a:endParaRPr lang="pl-PL"/>
          </a:p>
          <a:p>
            <a:pPr>
              <a:lnSpc>
                <a:spcPct val="100000"/>
              </a:lnSpc>
            </a:pPr>
            <a:r>
              <a:rPr lang="pl-PL" dirty="0"/>
              <a:t>Terytorium – jeśli umowa licencyjna go nie określa, umowa upoważniająca do korzystania z utworu obowiązuje na terytorium RP,</a:t>
            </a:r>
            <a:endParaRPr lang="pl-PL"/>
          </a:p>
          <a:p>
            <a:pPr>
              <a:lnSpc>
                <a:spcPct val="100000"/>
              </a:lnSpc>
            </a:pPr>
            <a:r>
              <a:rPr lang="pl-PL" dirty="0"/>
              <a:t>Czas – jeśli umowa licencyjna nie określa czasu obowiązywania, umowa licencyjna obowiązuje tylko przez 5 lat,</a:t>
            </a:r>
            <a:endParaRPr lang="pl-PL"/>
          </a:p>
          <a:p>
            <a:pPr>
              <a:lnSpc>
                <a:spcPct val="100000"/>
              </a:lnSpc>
            </a:pPr>
            <a:r>
              <a:rPr lang="pl-PL" dirty="0"/>
              <a:t>Rodzaj licencji – jeśli z umowy nie wynika wyraźnie jakiej licencji ona dotyczy, przyjmuje się, że zawarto umowę licencji niewyłącznej, </a:t>
            </a:r>
            <a:endParaRPr lang="pl-PL"/>
          </a:p>
          <a:p>
            <a:pPr>
              <a:lnSpc>
                <a:spcPct val="100000"/>
              </a:lnSpc>
            </a:pPr>
            <a:r>
              <a:rPr lang="pl-PL" dirty="0"/>
              <a:t>Dalsza licencja – licencjobiorca nie może udzielić licencji innym dalszym podmiotom, </a:t>
            </a:r>
            <a:endParaRPr lang="pl-PL"/>
          </a:p>
        </p:txBody>
      </p:sp>
    </p:spTree>
    <p:extLst>
      <p:ext uri="{BB962C8B-B14F-4D97-AF65-F5344CB8AC3E}">
        <p14:creationId xmlns:p14="http://schemas.microsoft.com/office/powerpoint/2010/main" val="2797017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177BEE2-8E99-0A44-AE44-90CAE05AF7B3}"/>
              </a:ext>
            </a:extLst>
          </p:cNvPr>
          <p:cNvSpPr>
            <a:spLocks noGrp="1"/>
          </p:cNvSpPr>
          <p:nvPr>
            <p:ph type="title"/>
          </p:nvPr>
        </p:nvSpPr>
        <p:spPr>
          <a:xfrm>
            <a:off x="573409" y="559477"/>
            <a:ext cx="3765200" cy="5709931"/>
          </a:xfrm>
        </p:spPr>
        <p:txBody>
          <a:bodyPr>
            <a:normAutofit/>
          </a:bodyPr>
          <a:lstStyle/>
          <a:p>
            <a:pPr algn="ctr"/>
            <a:r>
              <a:rPr lang="pl-PL" dirty="0"/>
              <a:t>Wykonywanie autorskich praw osobistych w umowach prawa autorskiego</a:t>
            </a:r>
          </a:p>
        </p:txBody>
      </p:sp>
      <p:graphicFrame>
        <p:nvGraphicFramePr>
          <p:cNvPr id="5" name="Symbol zastępczy zawartości 2">
            <a:extLst>
              <a:ext uri="{FF2B5EF4-FFF2-40B4-BE49-F238E27FC236}">
                <a16:creationId xmlns:a16="http://schemas.microsoft.com/office/drawing/2014/main" id="{6B6732D1-9CCB-A080-48E1-02E524846DA3}"/>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4068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33170842-9A42-AF46-8137-6BB9DA3AC412}"/>
              </a:ext>
            </a:extLst>
          </p:cNvPr>
          <p:cNvSpPr>
            <a:spLocks noGrp="1"/>
          </p:cNvSpPr>
          <p:nvPr>
            <p:ph type="body" idx="1"/>
          </p:nvPr>
        </p:nvSpPr>
        <p:spPr>
          <a:xfrm>
            <a:off x="5359303" y="348100"/>
            <a:ext cx="4886325" cy="590566"/>
          </a:xfrm>
        </p:spPr>
        <p:txBody>
          <a:bodyPr>
            <a:noAutofit/>
          </a:bodyPr>
          <a:lstStyle/>
          <a:p>
            <a:r>
              <a:rPr lang="pl-PL" dirty="0"/>
              <a:t>Autorskie prawa osobiste – art. 16</a:t>
            </a:r>
          </a:p>
        </p:txBody>
      </p:sp>
      <p:sp>
        <p:nvSpPr>
          <p:cNvPr id="5" name="Symbol zastępczy zawartości 4">
            <a:extLst>
              <a:ext uri="{FF2B5EF4-FFF2-40B4-BE49-F238E27FC236}">
                <a16:creationId xmlns:a16="http://schemas.microsoft.com/office/drawing/2014/main" id="{038EE89B-D0F5-5946-BC3C-B5FF9A2B3BC4}"/>
              </a:ext>
            </a:extLst>
          </p:cNvPr>
          <p:cNvSpPr>
            <a:spLocks noGrp="1"/>
          </p:cNvSpPr>
          <p:nvPr>
            <p:ph sz="half" idx="2"/>
          </p:nvPr>
        </p:nvSpPr>
        <p:spPr>
          <a:xfrm>
            <a:off x="5176642" y="1003753"/>
            <a:ext cx="6710558" cy="3274506"/>
          </a:xfrm>
        </p:spPr>
        <p:txBody>
          <a:bodyPr>
            <a:normAutofit fontScale="70000" lnSpcReduction="20000"/>
          </a:bodyPr>
          <a:lstStyle/>
          <a:p>
            <a:r>
              <a:rPr lang="pl-PL" sz="2600" dirty="0"/>
              <a:t>Jeżeli ustawa nie stanowi inaczej, autorskie prawa osobiste chronią nieograniczoną w czasie i niepodlegającą zrzeczeniu się lub zbyciu więź twórcy z utworem, a w szczególności prawo do:</a:t>
            </a:r>
          </a:p>
          <a:p>
            <a:r>
              <a:rPr lang="pl-PL" sz="2600" dirty="0"/>
              <a:t>1) autorstwa utworu;</a:t>
            </a:r>
          </a:p>
          <a:p>
            <a:r>
              <a:rPr lang="pl-PL" sz="2600" dirty="0"/>
              <a:t>2) oznaczenia utworu swoim nazwiskiem lub pseudonimem albo do udostępniania go anonimowo;</a:t>
            </a:r>
          </a:p>
          <a:p>
            <a:r>
              <a:rPr lang="pl-PL" sz="2600" dirty="0"/>
              <a:t>3) nienaruszalności treści i formy utworu oraz jego rzetelnego wykorzystania;</a:t>
            </a:r>
          </a:p>
          <a:p>
            <a:r>
              <a:rPr lang="pl-PL" sz="2600" dirty="0"/>
              <a:t>4) decydowania o pierwszym udostępnieniu utworu publiczności;</a:t>
            </a:r>
          </a:p>
          <a:p>
            <a:r>
              <a:rPr lang="pl-PL" sz="2600" dirty="0"/>
              <a:t>5) nadzoru nad sposobem korzystania z utworu.</a:t>
            </a:r>
          </a:p>
          <a:p>
            <a:endParaRPr lang="pl-PL" dirty="0"/>
          </a:p>
        </p:txBody>
      </p:sp>
      <p:sp>
        <p:nvSpPr>
          <p:cNvPr id="6" name="Symbol zastępczy tekstu 5">
            <a:extLst>
              <a:ext uri="{FF2B5EF4-FFF2-40B4-BE49-F238E27FC236}">
                <a16:creationId xmlns:a16="http://schemas.microsoft.com/office/drawing/2014/main" id="{1838C291-FFBD-E748-B442-518801101118}"/>
              </a:ext>
            </a:extLst>
          </p:cNvPr>
          <p:cNvSpPr>
            <a:spLocks noGrp="1"/>
          </p:cNvSpPr>
          <p:nvPr>
            <p:ph type="body" sz="quarter" idx="3"/>
          </p:nvPr>
        </p:nvSpPr>
        <p:spPr>
          <a:xfrm>
            <a:off x="5024437" y="4278259"/>
            <a:ext cx="4886325" cy="590566"/>
          </a:xfrm>
        </p:spPr>
        <p:txBody>
          <a:bodyPr>
            <a:normAutofit fontScale="92500"/>
          </a:bodyPr>
          <a:lstStyle/>
          <a:p>
            <a:r>
              <a:rPr lang="pl-PL" dirty="0"/>
              <a:t>Autorskie prawa majątkowe art. 17</a:t>
            </a:r>
          </a:p>
        </p:txBody>
      </p:sp>
      <p:sp>
        <p:nvSpPr>
          <p:cNvPr id="7" name="Symbol zastępczy zawartości 6">
            <a:extLst>
              <a:ext uri="{FF2B5EF4-FFF2-40B4-BE49-F238E27FC236}">
                <a16:creationId xmlns:a16="http://schemas.microsoft.com/office/drawing/2014/main" id="{635958C6-B1B5-6E43-B58B-312CEC8F505B}"/>
              </a:ext>
            </a:extLst>
          </p:cNvPr>
          <p:cNvSpPr>
            <a:spLocks noGrp="1"/>
          </p:cNvSpPr>
          <p:nvPr>
            <p:ph sz="quarter" idx="4"/>
          </p:nvPr>
        </p:nvSpPr>
        <p:spPr>
          <a:xfrm>
            <a:off x="5024437" y="5048242"/>
            <a:ext cx="6543785" cy="1089925"/>
          </a:xfrm>
        </p:spPr>
        <p:txBody>
          <a:bodyPr>
            <a:noAutofit/>
          </a:bodyPr>
          <a:lstStyle/>
          <a:p>
            <a:r>
              <a:rPr lang="pl-PL" dirty="0"/>
              <a:t>Jeżeli ustawa nie stanowi inaczej, twórcy przysługuje wyłączne prawo do korzystania z utworu i rozporządzania nim na wszystkich polach eksploatacji oraz do wynagrodzenia za korzystanie z utworu</a:t>
            </a:r>
          </a:p>
        </p:txBody>
      </p:sp>
      <p:sp>
        <p:nvSpPr>
          <p:cNvPr id="2" name="Tytuł 1">
            <a:extLst>
              <a:ext uri="{FF2B5EF4-FFF2-40B4-BE49-F238E27FC236}">
                <a16:creationId xmlns:a16="http://schemas.microsoft.com/office/drawing/2014/main" id="{E9D8D634-5CE5-634A-B98D-3727310933ED}"/>
              </a:ext>
            </a:extLst>
          </p:cNvPr>
          <p:cNvSpPr>
            <a:spLocks noGrp="1"/>
          </p:cNvSpPr>
          <p:nvPr>
            <p:ph type="title"/>
          </p:nvPr>
        </p:nvSpPr>
        <p:spPr/>
        <p:txBody>
          <a:bodyPr/>
          <a:lstStyle/>
          <a:p>
            <a:r>
              <a:rPr lang="pl-PL" dirty="0"/>
              <a:t>Prawa autorskie</a:t>
            </a:r>
          </a:p>
        </p:txBody>
      </p:sp>
      <p:pic>
        <p:nvPicPr>
          <p:cNvPr id="9" name="Grafika 8" descr="Rysowana figurka z wypełnieniem pełnym">
            <a:extLst>
              <a:ext uri="{FF2B5EF4-FFF2-40B4-BE49-F238E27FC236}">
                <a16:creationId xmlns:a16="http://schemas.microsoft.com/office/drawing/2014/main" id="{D4A87911-1872-9A45-A073-755B528B5C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3301" y="2000242"/>
            <a:ext cx="914400" cy="914400"/>
          </a:xfrm>
          <a:prstGeom prst="rect">
            <a:avLst/>
          </a:prstGeom>
        </p:spPr>
      </p:pic>
      <p:pic>
        <p:nvPicPr>
          <p:cNvPr id="11" name="Grafika 10" descr="Świnka-skarbonka kontur">
            <a:extLst>
              <a:ext uri="{FF2B5EF4-FFF2-40B4-BE49-F238E27FC236}">
                <a16:creationId xmlns:a16="http://schemas.microsoft.com/office/drawing/2014/main" id="{7AF14C41-6FFA-3D43-B254-9C6995469D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0553" y="5593204"/>
            <a:ext cx="914400" cy="914400"/>
          </a:xfrm>
          <a:prstGeom prst="rect">
            <a:avLst/>
          </a:prstGeom>
        </p:spPr>
      </p:pic>
      <p:pic>
        <p:nvPicPr>
          <p:cNvPr id="13" name="Grafika 12" descr="Pieniądze kontur">
            <a:extLst>
              <a:ext uri="{FF2B5EF4-FFF2-40B4-BE49-F238E27FC236}">
                <a16:creationId xmlns:a16="http://schemas.microsoft.com/office/drawing/2014/main" id="{00C19C9D-56DE-2844-8791-F539D879DA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00302" y="4411625"/>
            <a:ext cx="914400" cy="914400"/>
          </a:xfrm>
          <a:prstGeom prst="rect">
            <a:avLst/>
          </a:prstGeom>
        </p:spPr>
      </p:pic>
    </p:spTree>
    <p:extLst>
      <p:ext uri="{BB962C8B-B14F-4D97-AF65-F5344CB8AC3E}">
        <p14:creationId xmlns:p14="http://schemas.microsoft.com/office/powerpoint/2010/main" val="919325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A5082E9-E23F-8C35-F1C6-EB1EEDDCBE59}"/>
              </a:ext>
            </a:extLst>
          </p:cNvPr>
          <p:cNvSpPr>
            <a:spLocks noGrp="1"/>
          </p:cNvSpPr>
          <p:nvPr>
            <p:ph type="title"/>
          </p:nvPr>
        </p:nvSpPr>
        <p:spPr>
          <a:xfrm>
            <a:off x="6163464" y="347762"/>
            <a:ext cx="5266535" cy="1345115"/>
          </a:xfrm>
          <a:solidFill>
            <a:schemeClr val="bg2">
              <a:lumMod val="90000"/>
            </a:schemeClr>
          </a:solidFill>
        </p:spPr>
        <p:txBody>
          <a:bodyPr>
            <a:normAutofit/>
          </a:bodyPr>
          <a:lstStyle/>
          <a:p>
            <a:pPr algn="ctr"/>
            <a:r>
              <a:rPr lang="pl-PL" b="1" dirty="0">
                <a:latin typeface="Helvetica" pitchFamily="2" charset="0"/>
                <a:ea typeface="Tahoma" panose="020B0604030504040204" pitchFamily="34" charset="0"/>
                <a:cs typeface="Tahoma" panose="020B0604030504040204" pitchFamily="34" charset="0"/>
              </a:rPr>
              <a:t>Dozwolony użytek</a:t>
            </a:r>
          </a:p>
        </p:txBody>
      </p:sp>
      <p:pic>
        <p:nvPicPr>
          <p:cNvPr id="5" name="Picture 4" descr="Pióro umieszczone na górze wiersza podpisu">
            <a:extLst>
              <a:ext uri="{FF2B5EF4-FFF2-40B4-BE49-F238E27FC236}">
                <a16:creationId xmlns:a16="http://schemas.microsoft.com/office/drawing/2014/main" id="{EC38EC14-0BDC-0825-3DE9-B3327F102FBF}"/>
              </a:ext>
            </a:extLst>
          </p:cNvPr>
          <p:cNvPicPr>
            <a:picLocks noChangeAspect="1"/>
          </p:cNvPicPr>
          <p:nvPr/>
        </p:nvPicPr>
        <p:blipFill rotWithShape="1">
          <a:blip r:embed="rId2"/>
          <a:srcRect l="47398" r="-1" b="-1"/>
          <a:stretch/>
        </p:blipFill>
        <p:spPr>
          <a:xfrm>
            <a:off x="20" y="10"/>
            <a:ext cx="5404493" cy="6857990"/>
          </a:xfrm>
          <a:prstGeom prst="rect">
            <a:avLst/>
          </a:prstGeom>
        </p:spPr>
      </p:pic>
      <p:sp>
        <p:nvSpPr>
          <p:cNvPr id="3" name="Symbol zastępczy zawartości 2">
            <a:extLst>
              <a:ext uri="{FF2B5EF4-FFF2-40B4-BE49-F238E27FC236}">
                <a16:creationId xmlns:a16="http://schemas.microsoft.com/office/drawing/2014/main" id="{6762C045-28DB-3CCD-392E-D459A9B39474}"/>
              </a:ext>
            </a:extLst>
          </p:cNvPr>
          <p:cNvSpPr>
            <a:spLocks noGrp="1"/>
          </p:cNvSpPr>
          <p:nvPr>
            <p:ph idx="1"/>
          </p:nvPr>
        </p:nvSpPr>
        <p:spPr>
          <a:xfrm>
            <a:off x="6163464" y="1692877"/>
            <a:ext cx="5266535" cy="4955058"/>
          </a:xfrm>
          <a:solidFill>
            <a:schemeClr val="bg2"/>
          </a:solidFill>
        </p:spPr>
        <p:txBody>
          <a:bodyPr>
            <a:normAutofit/>
          </a:bodyPr>
          <a:lstStyle/>
          <a:p>
            <a:pPr algn="just">
              <a:lnSpc>
                <a:spcPct val="95000"/>
              </a:lnSpc>
            </a:pPr>
            <a:r>
              <a:rPr lang="pl-PL" sz="2000" b="1" u="sng" dirty="0"/>
              <a:t>Zasada: </a:t>
            </a:r>
            <a:r>
              <a:rPr lang="pl-PL" sz="2000" dirty="0"/>
              <a:t>Korzystanie z cudzej twórczości wymaga zwykle zgody twórcy lub innego podmiotu, któremu przysługują autorskie prawa majątkowe. </a:t>
            </a:r>
          </a:p>
          <a:p>
            <a:pPr algn="just">
              <a:lnSpc>
                <a:spcPct val="95000"/>
              </a:lnSpc>
            </a:pPr>
            <a:endParaRPr lang="pl-PL" sz="2000" dirty="0"/>
          </a:p>
          <a:p>
            <a:pPr algn="just">
              <a:lnSpc>
                <a:spcPct val="95000"/>
              </a:lnSpc>
            </a:pPr>
            <a:r>
              <a:rPr lang="pl-PL" sz="2000" b="1" u="sng" dirty="0"/>
              <a:t>Wyjątek:</a:t>
            </a:r>
            <a:r>
              <a:rPr lang="pl-PL" sz="2000" dirty="0"/>
              <a:t> W określonych wypadkach ustawodawca dopuszcza możliwość korzystania z cudzego chronionego utworu – zwielokrotniania i rozpowszechniania go </a:t>
            </a:r>
            <a:r>
              <a:rPr lang="pl-PL" sz="2000" b="1" dirty="0"/>
              <a:t>bez konieczności uzyskania zezwolenia twórcy </a:t>
            </a:r>
            <a:r>
              <a:rPr lang="pl-PL" sz="2000" dirty="0"/>
              <a:t>i zasadniczo </a:t>
            </a:r>
            <a:r>
              <a:rPr lang="pl-PL" sz="2000" b="1" dirty="0"/>
              <a:t>bez konieczności zapłaty wynagrodzenia. </a:t>
            </a:r>
          </a:p>
        </p:txBody>
      </p:sp>
    </p:spTree>
    <p:extLst>
      <p:ext uri="{BB962C8B-B14F-4D97-AF65-F5344CB8AC3E}">
        <p14:creationId xmlns:p14="http://schemas.microsoft.com/office/powerpoint/2010/main" val="136536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297244" y="116632"/>
            <a:ext cx="4862653" cy="1397000"/>
          </a:xfrm>
        </p:spPr>
        <p:txBody>
          <a:bodyPr rtlCol="0"/>
          <a:lstStyle/>
          <a:p>
            <a:pPr rtl="0"/>
            <a:r>
              <a:rPr lang="pl-PL" dirty="0"/>
              <a:t>Dozwolony </a:t>
            </a:r>
            <a:br>
              <a:rPr lang="pl-PL" dirty="0"/>
            </a:br>
            <a:r>
              <a:rPr lang="pl-PL" dirty="0"/>
              <a:t>użytek</a:t>
            </a:r>
          </a:p>
        </p:txBody>
      </p:sp>
      <p:pic>
        <p:nvPicPr>
          <p:cNvPr id="5" name="Symbol zastępczy zawartości 4">
            <a:extLst>
              <a:ext uri="{FF2B5EF4-FFF2-40B4-BE49-F238E27FC236}">
                <a16:creationId xmlns:a16="http://schemas.microsoft.com/office/drawing/2014/main" id="{62982E49-ECAE-8742-A2EF-5E015B7AB920}"/>
              </a:ext>
            </a:extLst>
          </p:cNvPr>
          <p:cNvPicPr>
            <a:picLocks noGrp="1" noChangeAspect="1"/>
          </p:cNvPicPr>
          <p:nvPr>
            <p:ph idx="1"/>
          </p:nvPr>
        </p:nvPicPr>
        <p:blipFill>
          <a:blip r:embed="rId2"/>
          <a:stretch>
            <a:fillRect/>
          </a:stretch>
        </p:blipFill>
        <p:spPr>
          <a:xfrm>
            <a:off x="5375921" y="404664"/>
            <a:ext cx="6433961" cy="6192688"/>
          </a:xfrm>
        </p:spPr>
      </p:pic>
      <p:pic>
        <p:nvPicPr>
          <p:cNvPr id="10" name="Obraz 9">
            <a:extLst>
              <a:ext uri="{FF2B5EF4-FFF2-40B4-BE49-F238E27FC236}">
                <a16:creationId xmlns:a16="http://schemas.microsoft.com/office/drawing/2014/main" id="{1C487FED-5684-164D-8281-FF52227A5FE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3432" y="1916832"/>
            <a:ext cx="3284984" cy="3284984"/>
          </a:xfrm>
          <a:prstGeom prst="rect">
            <a:avLst/>
          </a:prstGeom>
        </p:spPr>
      </p:pic>
      <p:sp>
        <p:nvSpPr>
          <p:cNvPr id="11" name="pole tekstowe 10">
            <a:extLst>
              <a:ext uri="{FF2B5EF4-FFF2-40B4-BE49-F238E27FC236}">
                <a16:creationId xmlns:a16="http://schemas.microsoft.com/office/drawing/2014/main" id="{B854152D-062A-6E46-BCBF-87DB9D25206E}"/>
              </a:ext>
            </a:extLst>
          </p:cNvPr>
          <p:cNvSpPr txBox="1"/>
          <p:nvPr/>
        </p:nvSpPr>
        <p:spPr>
          <a:xfrm>
            <a:off x="297244" y="6366520"/>
            <a:ext cx="3284984" cy="230832"/>
          </a:xfrm>
          <a:prstGeom prst="rect">
            <a:avLst/>
          </a:prstGeom>
          <a:noFill/>
        </p:spPr>
        <p:txBody>
          <a:bodyPr wrap="square" rtlCol="0">
            <a:spAutoFit/>
          </a:bodyPr>
          <a:lstStyle/>
          <a:p>
            <a:r>
              <a:rPr lang="pl-PL" sz="900" dirty="0">
                <a:hlinkClick r:id="rId4" tooltip="https://en.wikipedia.org/wiki/Public-domain_software"/>
              </a:rPr>
              <a:t>To zdjęcie</a:t>
            </a:r>
            <a:r>
              <a:rPr lang="pl-PL" sz="900" dirty="0"/>
              <a:t>, autor: Nieznany autor, licencja: </a:t>
            </a:r>
            <a:r>
              <a:rPr lang="pl-PL" sz="900" dirty="0">
                <a:hlinkClick r:id="rId5" tooltip="https://creativecommons.org/licenses/by-sa/3.0/"/>
              </a:rPr>
              <a:t>CC BY-SA</a:t>
            </a:r>
            <a:endParaRPr lang="pl-PL" sz="900" dirty="0"/>
          </a:p>
        </p:txBody>
      </p:sp>
      <p:sp>
        <p:nvSpPr>
          <p:cNvPr id="12" name="pole tekstowe 11">
            <a:extLst>
              <a:ext uri="{FF2B5EF4-FFF2-40B4-BE49-F238E27FC236}">
                <a16:creationId xmlns:a16="http://schemas.microsoft.com/office/drawing/2014/main" id="{86AB9230-4B42-494C-A9EC-CD9773A242D8}"/>
              </a:ext>
            </a:extLst>
          </p:cNvPr>
          <p:cNvSpPr txBox="1"/>
          <p:nvPr/>
        </p:nvSpPr>
        <p:spPr>
          <a:xfrm>
            <a:off x="8472264" y="116633"/>
            <a:ext cx="4824536" cy="276999"/>
          </a:xfrm>
          <a:prstGeom prst="rect">
            <a:avLst/>
          </a:prstGeom>
          <a:noFill/>
        </p:spPr>
        <p:txBody>
          <a:bodyPr wrap="square" rtlCol="0">
            <a:spAutoFit/>
          </a:bodyPr>
          <a:lstStyle/>
          <a:p>
            <a:r>
              <a:rPr lang="pl-PL" sz="1200" dirty="0" err="1"/>
              <a:t>https</a:t>
            </a:r>
            <a:r>
              <a:rPr lang="pl-PL" sz="1200" dirty="0"/>
              <a:t>://</a:t>
            </a:r>
            <a:r>
              <a:rPr lang="pl-PL" sz="1200" dirty="0" err="1"/>
              <a:t>sip.lex.pl</a:t>
            </a:r>
            <a:r>
              <a:rPr lang="pl-PL" sz="1200" dirty="0"/>
              <a:t>/</a:t>
            </a:r>
            <a:r>
              <a:rPr lang="pl-PL" sz="1200" dirty="0" err="1"/>
              <a:t>ressrv</a:t>
            </a:r>
            <a:r>
              <a:rPr lang="pl-PL" sz="1200" dirty="0"/>
              <a:t>/media/54221103.jpg</a:t>
            </a:r>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A544A40-47B2-160B-C24C-87977B023628}"/>
              </a:ext>
            </a:extLst>
          </p:cNvPr>
          <p:cNvSpPr>
            <a:spLocks noGrp="1"/>
          </p:cNvSpPr>
          <p:nvPr>
            <p:ph type="title"/>
          </p:nvPr>
        </p:nvSpPr>
        <p:spPr/>
        <p:txBody>
          <a:bodyPr/>
          <a:lstStyle/>
          <a:p>
            <a:r>
              <a:rPr lang="pl-PL" dirty="0"/>
              <a:t>Wynagrodzenie a dozwolony użytek</a:t>
            </a:r>
          </a:p>
        </p:txBody>
      </p:sp>
      <p:sp>
        <p:nvSpPr>
          <p:cNvPr id="3" name="Symbol zastępczy zawartości 2">
            <a:extLst>
              <a:ext uri="{FF2B5EF4-FFF2-40B4-BE49-F238E27FC236}">
                <a16:creationId xmlns:a16="http://schemas.microsoft.com/office/drawing/2014/main" id="{EDCC3E59-51F8-6334-88CF-AD38ADA761D5}"/>
              </a:ext>
            </a:extLst>
          </p:cNvPr>
          <p:cNvSpPr>
            <a:spLocks noGrp="1"/>
          </p:cNvSpPr>
          <p:nvPr>
            <p:ph idx="1"/>
          </p:nvPr>
        </p:nvSpPr>
        <p:spPr>
          <a:xfrm>
            <a:off x="857250" y="1700213"/>
            <a:ext cx="10267950" cy="4252531"/>
          </a:xfrm>
        </p:spPr>
        <p:txBody>
          <a:bodyPr>
            <a:normAutofit fontScale="85000" lnSpcReduction="10000"/>
          </a:bodyPr>
          <a:lstStyle/>
          <a:p>
            <a:r>
              <a:rPr lang="pl-PL" b="1" u="sng" dirty="0"/>
              <a:t>Zasada:</a:t>
            </a:r>
          </a:p>
          <a:p>
            <a:pPr marL="0" indent="0">
              <a:buNone/>
            </a:pPr>
            <a:r>
              <a:rPr lang="pl-PL" sz="1800" b="1" dirty="0">
                <a:latin typeface="MinionPro"/>
              </a:rPr>
              <a:t>Z</a:t>
            </a:r>
            <a:r>
              <a:rPr lang="pl-PL" sz="1800" b="1" dirty="0">
                <a:effectLst/>
                <a:latin typeface="MinionPro"/>
              </a:rPr>
              <a:t> tytułu korzystania z utworów w ramach dozwolonego użytku, zarówno publicznego, jak i prywatnego, twórcy ani podmiotowi uprawnionemu nie przysługuje prawo do wynagrodzenia. Wyjątki od tej zasady może wprowadzać́ ustawa </a:t>
            </a:r>
            <a:endParaRPr lang="pl-PL" b="1" u="sng" dirty="0"/>
          </a:p>
          <a:p>
            <a:r>
              <a:rPr lang="pl-PL" b="1" u="sng" dirty="0"/>
              <a:t>Wyjątki:</a:t>
            </a:r>
          </a:p>
          <a:p>
            <a:pPr marL="0" indent="0">
              <a:buNone/>
            </a:pPr>
            <a:r>
              <a:rPr lang="pl-PL" sz="1800" b="1" dirty="0">
                <a:effectLst/>
                <a:latin typeface="MinionPro"/>
              </a:rPr>
              <a:t>Z tytułu korzystania z utworu w ramach dozwolonego użytku twórcy przysługuje prawo do wynagrodzenia w przypadku: </a:t>
            </a:r>
            <a:endParaRPr lang="pl-PL" dirty="0"/>
          </a:p>
          <a:p>
            <a:pPr>
              <a:buFont typeface="Arial" panose="020B0604020202020204" pitchFamily="34" charset="0"/>
              <a:buChar char="•"/>
            </a:pPr>
            <a:r>
              <a:rPr lang="pl-PL" sz="1800" dirty="0">
                <a:effectLst/>
                <a:latin typeface="MinionPro"/>
              </a:rPr>
              <a:t>korzystania z już rozpowszechnionych artykułów na aktualne tematy polityczne, gospodarcze lub religijne oraz aktualnych wypowiedzi i fotografii reporterskich w celach informacyjnych w prasie, radiu i telewizji (art. 25 ust. 2 Pr. Aut.); </a:t>
            </a:r>
            <a:endParaRPr lang="pl-PL" dirty="0">
              <a:effectLst/>
            </a:endParaRPr>
          </a:p>
          <a:p>
            <a:pPr>
              <a:buFont typeface="Arial" panose="020B0604020202020204" pitchFamily="34" charset="0"/>
              <a:buChar char="•"/>
            </a:pPr>
            <a:r>
              <a:rPr lang="pl-PL" sz="1800" dirty="0">
                <a:effectLst/>
                <a:latin typeface="MinionPro"/>
              </a:rPr>
              <a:t>zamieszczania drobnych utworów lub fragmentów większych utworów w podręcznikach, wypisach i antologiach w celach dydaktycznych i naukowych (art. 27(1) Pr. Aut.); </a:t>
            </a:r>
            <a:endParaRPr lang="pl-PL" dirty="0">
              <a:effectLst/>
            </a:endParaRPr>
          </a:p>
          <a:p>
            <a:pPr>
              <a:buFont typeface="Arial" panose="020B0604020202020204" pitchFamily="34" charset="0"/>
              <a:buChar char="•"/>
            </a:pPr>
            <a:r>
              <a:rPr lang="pl-PL" sz="1800" dirty="0">
                <a:effectLst/>
                <a:latin typeface="MinionPro"/>
              </a:rPr>
              <a:t>użyczania egzemplarzy utworów wyrażonych słowem, powstałych lub opublikowanych w języku polskim w formie drukowanej przez biblioteki publiczne (art. 28 ust.4 w zw</a:t>
            </a:r>
            <a:r>
              <a:rPr lang="pl-PL" sz="1800" dirty="0">
                <a:latin typeface="MinionPro"/>
              </a:rPr>
              <a:t>. </a:t>
            </a:r>
            <a:r>
              <a:rPr lang="pl-PL" sz="1800" dirty="0">
                <a:effectLst/>
                <a:latin typeface="MinionPro"/>
              </a:rPr>
              <a:t>z art. 35(1) i n. </a:t>
            </a:r>
            <a:r>
              <a:rPr lang="pl-PL" sz="1800" dirty="0">
                <a:latin typeface="MinionPro"/>
              </a:rPr>
              <a:t>Pr. Aut.</a:t>
            </a:r>
            <a:r>
              <a:rPr lang="pl-PL" sz="1800" dirty="0">
                <a:effectLst/>
                <a:latin typeface="MinionPro"/>
              </a:rPr>
              <a:t>); </a:t>
            </a:r>
            <a:endParaRPr lang="pl-PL" dirty="0">
              <a:effectLst/>
            </a:endParaRPr>
          </a:p>
          <a:p>
            <a:pPr>
              <a:buFont typeface="Arial" panose="020B0604020202020204" pitchFamily="34" charset="0"/>
              <a:buChar char="•"/>
            </a:pPr>
            <a:r>
              <a:rPr lang="pl-PL" sz="1800" dirty="0">
                <a:effectLst/>
                <a:latin typeface="MinionPro"/>
              </a:rPr>
              <a:t>rozpowszechniania opublikowanych utworów plastycznych i fotograficznych w encyklopediach i atlasach, jeżeli nawiązanie porozumienia z twórcą celem uzyskania jego zezwolenia napotyka trudne do przezwyciężenia przeszkody (art.. 33 pkt 3 Pr. </a:t>
            </a:r>
            <a:r>
              <a:rPr lang="pl-PL" sz="1800" dirty="0">
                <a:latin typeface="MinionPro"/>
              </a:rPr>
              <a:t>A</a:t>
            </a:r>
            <a:r>
              <a:rPr lang="pl-PL" sz="1800" dirty="0">
                <a:effectLst/>
                <a:latin typeface="MinionPro"/>
              </a:rPr>
              <a:t>ut</a:t>
            </a:r>
            <a:r>
              <a:rPr lang="pl-PL" sz="1800" dirty="0">
                <a:latin typeface="MinionPro"/>
              </a:rPr>
              <a:t>.</a:t>
            </a:r>
            <a:r>
              <a:rPr lang="pl-PL" sz="1800" dirty="0">
                <a:effectLst/>
                <a:latin typeface="MinionPro"/>
              </a:rPr>
              <a:t>); </a:t>
            </a:r>
            <a:endParaRPr lang="pl-PL" dirty="0">
              <a:effectLst/>
            </a:endParaRPr>
          </a:p>
          <a:p>
            <a:pPr>
              <a:buFont typeface="Arial" panose="020B0604020202020204" pitchFamily="34" charset="0"/>
              <a:buChar char="•"/>
            </a:pPr>
            <a:r>
              <a:rPr lang="pl-PL" sz="1800" dirty="0">
                <a:effectLst/>
                <a:latin typeface="MinionPro"/>
              </a:rPr>
              <a:t>zgłoszenia przez uprawnionego </a:t>
            </a:r>
            <a:r>
              <a:rPr lang="pl-PL" sz="1800" dirty="0">
                <a:latin typeface="MinionPro"/>
              </a:rPr>
              <a:t>żą</a:t>
            </a:r>
            <a:r>
              <a:rPr lang="pl-PL" sz="1800" dirty="0">
                <a:effectLst/>
                <a:latin typeface="MinionPro"/>
              </a:rPr>
              <a:t>dania zapłaty godziwej rekompensaty za korzystanie z utworu jako utworu osieroconego w przypadku stwierdzenia wygaśnięcia statusu utworu osieroconego (art..35(8) ust. 5 </a:t>
            </a:r>
            <a:r>
              <a:rPr lang="pl-PL" sz="1800" dirty="0">
                <a:latin typeface="MinionPro"/>
              </a:rPr>
              <a:t>P</a:t>
            </a:r>
            <a:r>
              <a:rPr lang="pl-PL" sz="1800" dirty="0">
                <a:effectLst/>
                <a:latin typeface="MinionPro"/>
              </a:rPr>
              <a:t>r. Aut.) </a:t>
            </a:r>
            <a:endParaRPr lang="pl-PL" dirty="0">
              <a:effectLst/>
            </a:endParaRPr>
          </a:p>
          <a:p>
            <a:endParaRPr lang="pl-PL" dirty="0"/>
          </a:p>
        </p:txBody>
      </p:sp>
    </p:spTree>
    <p:extLst>
      <p:ext uri="{BB962C8B-B14F-4D97-AF65-F5344CB8AC3E}">
        <p14:creationId xmlns:p14="http://schemas.microsoft.com/office/powerpoint/2010/main" val="1322072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A6D299-C50C-24B3-82C6-25603EF98DA0}"/>
              </a:ext>
            </a:extLst>
          </p:cNvPr>
          <p:cNvSpPr>
            <a:spLocks noGrp="1"/>
          </p:cNvSpPr>
          <p:nvPr>
            <p:ph type="title"/>
          </p:nvPr>
        </p:nvSpPr>
        <p:spPr/>
        <p:txBody>
          <a:bodyPr/>
          <a:lstStyle/>
          <a:p>
            <a:r>
              <a:rPr lang="pl-PL" dirty="0"/>
              <a:t>Trójstopniowy test dozwolonego użytku </a:t>
            </a:r>
          </a:p>
        </p:txBody>
      </p:sp>
      <p:graphicFrame>
        <p:nvGraphicFramePr>
          <p:cNvPr id="4" name="Symbol zastępczy zawartości 3">
            <a:extLst>
              <a:ext uri="{FF2B5EF4-FFF2-40B4-BE49-F238E27FC236}">
                <a16:creationId xmlns:a16="http://schemas.microsoft.com/office/drawing/2014/main" id="{821CC2E0-93DC-6703-D85C-E84B6C8CE377}"/>
              </a:ext>
            </a:extLst>
          </p:cNvPr>
          <p:cNvGraphicFramePr>
            <a:graphicFrameLocks noGrp="1"/>
          </p:cNvGraphicFramePr>
          <p:nvPr>
            <p:ph idx="1"/>
          </p:nvPr>
        </p:nvGraphicFramePr>
        <p:xfrm>
          <a:off x="1066800" y="2103438"/>
          <a:ext cx="10058400"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0602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F82C542-50B3-1F45-B240-23055CCA4681}"/>
              </a:ext>
            </a:extLst>
          </p:cNvPr>
          <p:cNvSpPr>
            <a:spLocks noGrp="1"/>
          </p:cNvSpPr>
          <p:nvPr>
            <p:ph type="title"/>
          </p:nvPr>
        </p:nvSpPr>
        <p:spPr/>
        <p:txBody>
          <a:bodyPr/>
          <a:lstStyle/>
          <a:p>
            <a:r>
              <a:rPr lang="pl-PL" dirty="0"/>
              <a:t>Wspólne wymogi dotyczące wszystkich form dozwolonego użytku</a:t>
            </a:r>
          </a:p>
        </p:txBody>
      </p:sp>
      <p:graphicFrame>
        <p:nvGraphicFramePr>
          <p:cNvPr id="4" name="Symbol zastępczy zawartości 3">
            <a:extLst>
              <a:ext uri="{FF2B5EF4-FFF2-40B4-BE49-F238E27FC236}">
                <a16:creationId xmlns:a16="http://schemas.microsoft.com/office/drawing/2014/main" id="{3565A8BF-0D6D-6143-B6EE-FDB884C7E4FE}"/>
              </a:ext>
            </a:extLst>
          </p:cNvPr>
          <p:cNvGraphicFramePr>
            <a:graphicFrameLocks noGrp="1"/>
          </p:cNvGraphicFramePr>
          <p:nvPr>
            <p:ph idx="1"/>
          </p:nvPr>
        </p:nvGraphicFramePr>
        <p:xfrm>
          <a:off x="1066800" y="2103438"/>
          <a:ext cx="10058400"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678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289A5B-EBD7-FF4C-8826-6411372137E3}"/>
              </a:ext>
            </a:extLst>
          </p:cNvPr>
          <p:cNvSpPr>
            <a:spLocks noGrp="1"/>
          </p:cNvSpPr>
          <p:nvPr>
            <p:ph type="title"/>
          </p:nvPr>
        </p:nvSpPr>
        <p:spPr>
          <a:xfrm>
            <a:off x="163898" y="102235"/>
            <a:ext cx="10466071" cy="732155"/>
          </a:xfrm>
        </p:spPr>
        <p:txBody>
          <a:bodyPr>
            <a:normAutofit/>
          </a:bodyPr>
          <a:lstStyle/>
          <a:p>
            <a:r>
              <a:rPr lang="pl-PL" dirty="0"/>
              <a:t>Art. 23 Pr. Aut. – dozwolony użytek osobisty</a:t>
            </a:r>
          </a:p>
        </p:txBody>
      </p:sp>
      <p:sp>
        <p:nvSpPr>
          <p:cNvPr id="3" name="Symbol zastępczy zawartości 2">
            <a:extLst>
              <a:ext uri="{FF2B5EF4-FFF2-40B4-BE49-F238E27FC236}">
                <a16:creationId xmlns:a16="http://schemas.microsoft.com/office/drawing/2014/main" id="{60180FDE-FC8E-E44F-81CB-3010BD5F51EC}"/>
              </a:ext>
            </a:extLst>
          </p:cNvPr>
          <p:cNvSpPr>
            <a:spLocks noGrp="1"/>
          </p:cNvSpPr>
          <p:nvPr>
            <p:ph idx="1"/>
          </p:nvPr>
        </p:nvSpPr>
        <p:spPr>
          <a:xfrm>
            <a:off x="163898" y="960120"/>
            <a:ext cx="11451453" cy="4000500"/>
          </a:xfrm>
        </p:spPr>
        <p:txBody>
          <a:bodyPr>
            <a:normAutofit fontScale="62500" lnSpcReduction="20000"/>
          </a:bodyPr>
          <a:lstStyle/>
          <a:p>
            <a:pPr marL="0" indent="0">
              <a:buNone/>
            </a:pPr>
            <a:r>
              <a:rPr lang="pl-PL" dirty="0">
                <a:highlight>
                  <a:srgbClr val="FFFF00"/>
                </a:highlight>
              </a:rPr>
              <a:t>Odnosi się do indywidualnego wykorzystywania zasobów stanowiących przedmiot ochrony prawa autorskiego. </a:t>
            </a:r>
          </a:p>
          <a:p>
            <a:pPr marL="0" indent="0">
              <a:buNone/>
            </a:pPr>
            <a:r>
              <a:rPr lang="pl-PL" dirty="0"/>
              <a:t>1. </a:t>
            </a:r>
            <a:r>
              <a:rPr lang="pl-PL" b="1" u="sng" dirty="0"/>
              <a:t>Bez zezwolenia twórcy </a:t>
            </a:r>
            <a:r>
              <a:rPr lang="pl-PL" u="sng" dirty="0"/>
              <a:t>wolno </a:t>
            </a:r>
            <a:r>
              <a:rPr lang="pl-PL" u="sng" dirty="0">
                <a:highlight>
                  <a:srgbClr val="00FF00"/>
                </a:highlight>
              </a:rPr>
              <a:t>nieodpłatnie</a:t>
            </a:r>
            <a:r>
              <a:rPr lang="pl-PL" u="sng" dirty="0"/>
              <a:t> korzystać z </a:t>
            </a:r>
            <a:r>
              <a:rPr lang="pl-PL" b="1" u="sng" dirty="0"/>
              <a:t>już rozpowszechnionego </a:t>
            </a:r>
            <a:r>
              <a:rPr lang="pl-PL" u="sng" dirty="0"/>
              <a:t>utworu w zakresie własnego użytku osobistego</a:t>
            </a:r>
            <a:r>
              <a:rPr lang="pl-PL" dirty="0"/>
              <a:t>. Przepis ten nie upoważnia do budowania według cudzego utworu architektonicznego i architektoniczno-urbanistycznego oraz do korzystania z elektronicznych baz danych spełniających cechy utworu, chyba że dotyczy to własnego użytku naukowego niezwiązanego z celem zarobkowym.</a:t>
            </a:r>
          </a:p>
          <a:p>
            <a:pPr marL="0" indent="0" fontAlgn="ctr">
              <a:buNone/>
            </a:pPr>
            <a:r>
              <a:rPr lang="pl-PL" dirty="0"/>
              <a:t>2. Zakres własnego użytku osobistego obejmuje </a:t>
            </a:r>
            <a:r>
              <a:rPr lang="pl-PL" u="sng" dirty="0"/>
              <a:t>korzystanie z pojedynczych egzemplarzy utworów </a:t>
            </a:r>
            <a:r>
              <a:rPr lang="pl-PL" dirty="0"/>
              <a:t>przez krąg osób pozostających w związku osobistym, w szczególności pokrewieństwa, powinowactwa lub stosunku towarzyskiego.</a:t>
            </a:r>
          </a:p>
          <a:p>
            <a:pPr marL="0" indent="0" fontAlgn="ctr">
              <a:buNone/>
            </a:pPr>
            <a:endParaRPr lang="pl-PL" dirty="0"/>
          </a:p>
          <a:p>
            <a:pPr marL="0" indent="0" fontAlgn="ctr">
              <a:buNone/>
            </a:pPr>
            <a:r>
              <a:rPr lang="pl-PL" dirty="0"/>
              <a:t>Rozpowszechnienie utworu </a:t>
            </a:r>
            <a:r>
              <a:rPr lang="pl-PL" dirty="0">
                <a:sym typeface="Wingdings" pitchFamily="2" charset="2"/>
              </a:rPr>
              <a:t> udostępnienie utworu publicznie w jakikolwiek sposób </a:t>
            </a:r>
            <a:r>
              <a:rPr lang="pl-PL" dirty="0">
                <a:highlight>
                  <a:srgbClr val="00FFFF"/>
                </a:highlight>
                <a:sym typeface="Wingdings" pitchFamily="2" charset="2"/>
              </a:rPr>
              <a:t>za zezwoleniem twórcy</a:t>
            </a:r>
            <a:r>
              <a:rPr lang="pl-PL" dirty="0">
                <a:sym typeface="Wingdings" pitchFamily="2" charset="2"/>
              </a:rPr>
              <a:t>. Legalność źródła jako przesłanka dozwolonego użytku – wyrok TS z 10.04.2014 r., C-435/12, ACI Adam BV i in. v. </a:t>
            </a:r>
            <a:r>
              <a:rPr lang="pl-PL" dirty="0" err="1">
                <a:sym typeface="Wingdings" pitchFamily="2" charset="2"/>
              </a:rPr>
              <a:t>Stichting</a:t>
            </a:r>
            <a:r>
              <a:rPr lang="pl-PL" dirty="0">
                <a:sym typeface="Wingdings" pitchFamily="2" charset="2"/>
              </a:rPr>
              <a:t> de </a:t>
            </a:r>
            <a:r>
              <a:rPr lang="pl-PL" dirty="0" err="1">
                <a:sym typeface="Wingdings" pitchFamily="2" charset="2"/>
              </a:rPr>
              <a:t>Thuiskopie</a:t>
            </a:r>
            <a:r>
              <a:rPr lang="pl-PL" dirty="0">
                <a:sym typeface="Wingdings" pitchFamily="2" charset="2"/>
              </a:rPr>
              <a:t> i </a:t>
            </a:r>
            <a:r>
              <a:rPr lang="pl-PL" dirty="0" err="1">
                <a:sym typeface="Wingdings" pitchFamily="2" charset="2"/>
              </a:rPr>
              <a:t>Stichting</a:t>
            </a:r>
            <a:r>
              <a:rPr lang="pl-PL" dirty="0">
                <a:sym typeface="Wingdings" pitchFamily="2" charset="2"/>
              </a:rPr>
              <a:t> </a:t>
            </a:r>
            <a:r>
              <a:rPr lang="pl-PL" dirty="0" err="1">
                <a:sym typeface="Wingdings" pitchFamily="2" charset="2"/>
              </a:rPr>
              <a:t>Onderhandelingen</a:t>
            </a:r>
            <a:r>
              <a:rPr lang="pl-PL" dirty="0">
                <a:sym typeface="Wingdings" pitchFamily="2" charset="2"/>
              </a:rPr>
              <a:t> </a:t>
            </a:r>
            <a:r>
              <a:rPr lang="pl-PL" dirty="0" err="1">
                <a:sym typeface="Wingdings" pitchFamily="2" charset="2"/>
              </a:rPr>
              <a:t>Thiuskopievergoediung</a:t>
            </a:r>
            <a:r>
              <a:rPr lang="pl-PL" dirty="0">
                <a:sym typeface="Wingdings" pitchFamily="2" charset="2"/>
              </a:rPr>
              <a:t> (EU:C:2014:254). Należy uznać, że z zakresu dozwolonego użytku prywatnego wyłączone są czynności zwielokrotniania, mające za przedmiot kopię utworu pochodzącą z nielegalnego źródła, jeśli jej użytkownik ma świadomość (lub powinien mieć świadomość) takiego jej charakteru. Nadal pozostaje otwarta sytuacja użytkowników w dobrej wierze. </a:t>
            </a:r>
            <a:endParaRPr lang="pl-PL" dirty="0"/>
          </a:p>
          <a:p>
            <a:endParaRPr lang="pl-PL" dirty="0"/>
          </a:p>
        </p:txBody>
      </p:sp>
      <p:sp>
        <p:nvSpPr>
          <p:cNvPr id="4" name="pole tekstowe 3">
            <a:extLst>
              <a:ext uri="{FF2B5EF4-FFF2-40B4-BE49-F238E27FC236}">
                <a16:creationId xmlns:a16="http://schemas.microsoft.com/office/drawing/2014/main" id="{23A249DF-9D00-0938-E4DC-4B203AB8A0B1}"/>
              </a:ext>
            </a:extLst>
          </p:cNvPr>
          <p:cNvSpPr txBox="1"/>
          <p:nvPr/>
        </p:nvSpPr>
        <p:spPr>
          <a:xfrm>
            <a:off x="963929" y="4967149"/>
            <a:ext cx="10466071" cy="1754326"/>
          </a:xfrm>
          <a:prstGeom prst="rect">
            <a:avLst/>
          </a:prstGeom>
          <a:solidFill>
            <a:schemeClr val="bg1">
              <a:lumMod val="95000"/>
            </a:schemeClr>
          </a:solidFill>
        </p:spPr>
        <p:txBody>
          <a:bodyPr wrap="square" rtlCol="0">
            <a:spAutoFit/>
          </a:bodyPr>
          <a:lstStyle/>
          <a:p>
            <a:r>
              <a:rPr lang="pl-PL" dirty="0"/>
              <a:t>Art. 77 </a:t>
            </a:r>
            <a:r>
              <a:rPr lang="pl-PL" dirty="0" err="1"/>
              <a:t>Pr.Aut</a:t>
            </a:r>
            <a:r>
              <a:rPr lang="pl-PL" dirty="0"/>
              <a:t>. - przepisów o dozwolonym użytku prywatnym nie stosuje się do programów komputerowych!</a:t>
            </a:r>
          </a:p>
          <a:p>
            <a:pPr marL="285750" indent="-285750">
              <a:buFont typeface="Arial" panose="020B0604020202020204" pitchFamily="34" charset="0"/>
              <a:buChar char="•"/>
            </a:pPr>
            <a:r>
              <a:rPr lang="pl-PL" dirty="0"/>
              <a:t>Gdy program komputerowy stanowi element innego utworu (np. gry wideo), wyłączenie dozwolonego użytku dotyczy „warstwy programistycznej” (oprogramowania sterującego), a nie pozostałych elementów dzieła multimedialnego np. utworów muzycznych wykorzystanych w grze. </a:t>
            </a:r>
          </a:p>
        </p:txBody>
      </p:sp>
    </p:spTree>
    <p:extLst>
      <p:ext uri="{BB962C8B-B14F-4D97-AF65-F5344CB8AC3E}">
        <p14:creationId xmlns:p14="http://schemas.microsoft.com/office/powerpoint/2010/main" val="3241212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F9B7B835-46ED-9A47-894F-7561F1CB0B9B}"/>
              </a:ext>
            </a:extLst>
          </p:cNvPr>
          <p:cNvSpPr>
            <a:spLocks noGrp="1"/>
          </p:cNvSpPr>
          <p:nvPr>
            <p:ph type="title"/>
          </p:nvPr>
        </p:nvSpPr>
        <p:spPr/>
        <p:txBody>
          <a:bodyPr/>
          <a:lstStyle/>
          <a:p>
            <a:r>
              <a:rPr lang="pl-PL" dirty="0"/>
              <a:t>Dozwolony użytek osobisty</a:t>
            </a:r>
          </a:p>
        </p:txBody>
      </p:sp>
      <p:sp>
        <p:nvSpPr>
          <p:cNvPr id="5" name="Symbol zastępczy tekstu 4">
            <a:extLst>
              <a:ext uri="{FF2B5EF4-FFF2-40B4-BE49-F238E27FC236}">
                <a16:creationId xmlns:a16="http://schemas.microsoft.com/office/drawing/2014/main" id="{13B0DD58-E38C-B849-865D-C14692027877}"/>
              </a:ext>
            </a:extLst>
          </p:cNvPr>
          <p:cNvSpPr>
            <a:spLocks noGrp="1"/>
          </p:cNvSpPr>
          <p:nvPr>
            <p:ph type="body" idx="1"/>
          </p:nvPr>
        </p:nvSpPr>
        <p:spPr/>
        <p:txBody>
          <a:bodyPr/>
          <a:lstStyle/>
          <a:p>
            <a:r>
              <a:rPr lang="pl-PL" dirty="0">
                <a:highlight>
                  <a:srgbClr val="00FFFF"/>
                </a:highlight>
              </a:rPr>
              <a:t>Warunki</a:t>
            </a:r>
          </a:p>
        </p:txBody>
      </p:sp>
      <p:sp>
        <p:nvSpPr>
          <p:cNvPr id="6" name="Symbol zastępczy zawartości 5">
            <a:extLst>
              <a:ext uri="{FF2B5EF4-FFF2-40B4-BE49-F238E27FC236}">
                <a16:creationId xmlns:a16="http://schemas.microsoft.com/office/drawing/2014/main" id="{5945844D-475F-6146-B2A5-6BF398CD1A17}"/>
              </a:ext>
            </a:extLst>
          </p:cNvPr>
          <p:cNvSpPr>
            <a:spLocks noGrp="1"/>
          </p:cNvSpPr>
          <p:nvPr>
            <p:ph sz="half" idx="2"/>
          </p:nvPr>
        </p:nvSpPr>
        <p:spPr/>
        <p:txBody>
          <a:bodyPr>
            <a:normAutofit fontScale="70000" lnSpcReduction="20000"/>
          </a:bodyPr>
          <a:lstStyle/>
          <a:p>
            <a:r>
              <a:rPr lang="pl-PL" dirty="0">
                <a:highlight>
                  <a:srgbClr val="00FFFF"/>
                </a:highlight>
              </a:rPr>
              <a:t>Wymóg rozpowszechnienia utworu </a:t>
            </a:r>
            <a:r>
              <a:rPr lang="pl-PL" dirty="0"/>
              <a:t>– za zezwoleniem twórcy</a:t>
            </a:r>
          </a:p>
          <a:p>
            <a:r>
              <a:rPr lang="pl-PL" dirty="0">
                <a:highlight>
                  <a:srgbClr val="00FFFF"/>
                </a:highlight>
              </a:rPr>
              <a:t>Zakres korzystania w ramach dozwolonego użytku</a:t>
            </a:r>
            <a:r>
              <a:rPr lang="pl-PL" dirty="0"/>
              <a:t> – korzystanie z pojedynczych egzemplarzy przez krąg osób pozostających w związku osobistym, </a:t>
            </a:r>
          </a:p>
          <a:p>
            <a:r>
              <a:rPr lang="pl-PL" dirty="0">
                <a:highlight>
                  <a:srgbClr val="00FFFF"/>
                </a:highlight>
              </a:rPr>
              <a:t>Niekomercyjny cel korzystania z utworu</a:t>
            </a:r>
            <a:r>
              <a:rPr lang="pl-PL" dirty="0"/>
              <a:t> – własny cel korzystającego np. rozrywkowy, hobbystyczny, naukowy, nie może polegać na czerpaniu zysków z działalności gospodarczej,</a:t>
            </a:r>
          </a:p>
          <a:p>
            <a:r>
              <a:rPr lang="pl-PL" dirty="0">
                <a:highlight>
                  <a:srgbClr val="00FFFF"/>
                </a:highlight>
              </a:rPr>
              <a:t>Nieodpłatność</a:t>
            </a:r>
            <a:r>
              <a:rPr lang="pl-PL" dirty="0"/>
              <a:t> – brak obowiązku uiszczania wynagrodzenia za eksploatację</a:t>
            </a:r>
          </a:p>
        </p:txBody>
      </p:sp>
      <p:sp>
        <p:nvSpPr>
          <p:cNvPr id="7" name="Symbol zastępczy tekstu 6">
            <a:extLst>
              <a:ext uri="{FF2B5EF4-FFF2-40B4-BE49-F238E27FC236}">
                <a16:creationId xmlns:a16="http://schemas.microsoft.com/office/drawing/2014/main" id="{6FB9000F-0B57-0C4B-B163-D8238E63A69E}"/>
              </a:ext>
            </a:extLst>
          </p:cNvPr>
          <p:cNvSpPr>
            <a:spLocks noGrp="1"/>
          </p:cNvSpPr>
          <p:nvPr>
            <p:ph type="body" sz="quarter" idx="3"/>
          </p:nvPr>
        </p:nvSpPr>
        <p:spPr/>
        <p:txBody>
          <a:bodyPr/>
          <a:lstStyle/>
          <a:p>
            <a:r>
              <a:rPr lang="pl-PL" dirty="0">
                <a:highlight>
                  <a:srgbClr val="FFFF00"/>
                </a:highlight>
              </a:rPr>
              <a:t>Wyłączenia</a:t>
            </a:r>
          </a:p>
        </p:txBody>
      </p:sp>
      <p:sp>
        <p:nvSpPr>
          <p:cNvPr id="8" name="Symbol zastępczy zawartości 7">
            <a:extLst>
              <a:ext uri="{FF2B5EF4-FFF2-40B4-BE49-F238E27FC236}">
                <a16:creationId xmlns:a16="http://schemas.microsoft.com/office/drawing/2014/main" id="{EE9319AA-2A87-5549-AE43-34047F6A968F}"/>
              </a:ext>
            </a:extLst>
          </p:cNvPr>
          <p:cNvSpPr>
            <a:spLocks noGrp="1"/>
          </p:cNvSpPr>
          <p:nvPr>
            <p:ph sz="quarter" idx="4"/>
          </p:nvPr>
        </p:nvSpPr>
        <p:spPr/>
        <p:txBody>
          <a:bodyPr>
            <a:normAutofit fontScale="70000" lnSpcReduction="20000"/>
          </a:bodyPr>
          <a:lstStyle/>
          <a:p>
            <a:r>
              <a:rPr lang="pl-PL" dirty="0"/>
              <a:t>Budowanie według cudzych utworów architektonicznych i architektoniczno-urbanistycznych – szczególna wartość majątkowa dzieła, duży nakład pracy architekta, który stanowi podstawowy sposób ekonomicznej eksploatacji dzieła,  </a:t>
            </a:r>
          </a:p>
          <a:p>
            <a:r>
              <a:rPr lang="pl-PL" dirty="0"/>
              <a:t>Korzystanie z elektronicznych baz danych spełniających cechy utworu, </a:t>
            </a:r>
          </a:p>
          <a:p>
            <a:r>
              <a:rPr lang="pl-PL" dirty="0"/>
              <a:t>Korzystanie z programów komputerowych – (art. 77 Pr. Aut.)</a:t>
            </a:r>
          </a:p>
        </p:txBody>
      </p:sp>
    </p:spTree>
    <p:extLst>
      <p:ext uri="{BB962C8B-B14F-4D97-AF65-F5344CB8AC3E}">
        <p14:creationId xmlns:p14="http://schemas.microsoft.com/office/powerpoint/2010/main" val="2226300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A3CB66E0-8BF7-904B-A483-E8AA814E0C23}"/>
              </a:ext>
            </a:extLst>
          </p:cNvPr>
          <p:cNvSpPr>
            <a:spLocks noGrp="1"/>
          </p:cNvSpPr>
          <p:nvPr>
            <p:ph type="title"/>
          </p:nvPr>
        </p:nvSpPr>
        <p:spPr/>
        <p:txBody>
          <a:bodyPr/>
          <a:lstStyle/>
          <a:p>
            <a:r>
              <a:rPr lang="pl-PL" dirty="0"/>
              <a:t>Dozwolony użytek osobisty - przykład</a:t>
            </a:r>
          </a:p>
        </p:txBody>
      </p:sp>
      <p:pic>
        <p:nvPicPr>
          <p:cNvPr id="7" name="Symbol zastępczy zawartości 6">
            <a:extLst>
              <a:ext uri="{FF2B5EF4-FFF2-40B4-BE49-F238E27FC236}">
                <a16:creationId xmlns:a16="http://schemas.microsoft.com/office/drawing/2014/main" id="{C6E93BE9-E233-2E43-A0BF-954D246215CC}"/>
              </a:ext>
            </a:extLst>
          </p:cNvPr>
          <p:cNvPicPr>
            <a:picLocks noGrp="1" noChangeAspect="1"/>
          </p:cNvPicPr>
          <p:nvPr>
            <p:ph sz="half" idx="1"/>
          </p:nvPr>
        </p:nvPicPr>
        <p:blipFill>
          <a:blip r:embed="rId2"/>
          <a:stretch>
            <a:fillRect/>
          </a:stretch>
        </p:blipFill>
        <p:spPr>
          <a:xfrm>
            <a:off x="1271464" y="2187972"/>
            <a:ext cx="4275402" cy="3498056"/>
          </a:xfrm>
        </p:spPr>
      </p:pic>
      <p:sp>
        <p:nvSpPr>
          <p:cNvPr id="6" name="Symbol zastępczy zawartości 5">
            <a:extLst>
              <a:ext uri="{FF2B5EF4-FFF2-40B4-BE49-F238E27FC236}">
                <a16:creationId xmlns:a16="http://schemas.microsoft.com/office/drawing/2014/main" id="{D4C64F75-C8FC-D640-9A2E-5F1BC6DD6814}"/>
              </a:ext>
            </a:extLst>
          </p:cNvPr>
          <p:cNvSpPr>
            <a:spLocks noGrp="1"/>
          </p:cNvSpPr>
          <p:nvPr>
            <p:ph sz="half" idx="2"/>
          </p:nvPr>
        </p:nvSpPr>
        <p:spPr/>
        <p:txBody>
          <a:bodyPr>
            <a:normAutofit fontScale="92500" lnSpcReduction="20000"/>
          </a:bodyPr>
          <a:lstStyle/>
          <a:p>
            <a:pPr marL="0" indent="0">
              <a:buNone/>
            </a:pPr>
            <a:r>
              <a:rPr lang="pl-PL" dirty="0"/>
              <a:t>Andreas Martinez postaci w popularnych plakatach filmowych zastąpił zdjęciami zaręczynowymi swoich przyjaciół. </a:t>
            </a:r>
          </a:p>
          <a:p>
            <a:pPr marL="0" indent="0">
              <a:buNone/>
            </a:pPr>
            <a:r>
              <a:rPr lang="pl-PL" dirty="0"/>
              <a:t>Wkład twórczy fotografa </a:t>
            </a:r>
            <a:r>
              <a:rPr lang="pl-PL" dirty="0">
                <a:sym typeface="Wingdings" pitchFamily="2" charset="2"/>
              </a:rPr>
              <a:t> wykonanie portretów pasujących do plakatów, dobór oświetlenia, upozowanie modeli itp. </a:t>
            </a:r>
          </a:p>
          <a:p>
            <a:pPr marL="0" indent="0">
              <a:buNone/>
            </a:pPr>
            <a:r>
              <a:rPr lang="pl-PL" dirty="0">
                <a:sym typeface="Wingdings" pitchFamily="2" charset="2"/>
              </a:rPr>
              <a:t>Dopuszczalność dozwolonego użytku możliwa, pod warunkiem, że nie stanowi to działalności zarobkowej a jest np. prezentem dla przyjaciół. </a:t>
            </a:r>
            <a:r>
              <a:rPr lang="pl-PL" dirty="0"/>
              <a:t> </a:t>
            </a:r>
          </a:p>
        </p:txBody>
      </p:sp>
      <mc:AlternateContent xmlns:mc="http://schemas.openxmlformats.org/markup-compatibility/2006" xmlns:p14="http://schemas.microsoft.com/office/powerpoint/2010/main">
        <mc:Choice Requires="p14">
          <p:contentPart p14:bwMode="auto" r:id="rId3">
            <p14:nvContentPartPr>
              <p14:cNvPr id="8" name="Pismo odręczne 7">
                <a:extLst>
                  <a:ext uri="{FF2B5EF4-FFF2-40B4-BE49-F238E27FC236}">
                    <a16:creationId xmlns:a16="http://schemas.microsoft.com/office/drawing/2014/main" id="{6AA631D2-B06D-A54B-8862-6F9A02B88A7D}"/>
                  </a:ext>
                </a:extLst>
              </p14:cNvPr>
              <p14:cNvContentPartPr/>
              <p14:nvPr/>
            </p14:nvContentPartPr>
            <p14:xfrm>
              <a:off x="3765968" y="5381300"/>
              <a:ext cx="360" cy="360"/>
            </p14:xfrm>
          </p:contentPart>
        </mc:Choice>
        <mc:Fallback xmlns="">
          <p:pic>
            <p:nvPicPr>
              <p:cNvPr id="8" name="Pismo odręczne 7">
                <a:extLst>
                  <a:ext uri="{FF2B5EF4-FFF2-40B4-BE49-F238E27FC236}">
                    <a16:creationId xmlns:a16="http://schemas.microsoft.com/office/drawing/2014/main" id="{6AA631D2-B06D-A54B-8862-6F9A02B88A7D}"/>
                  </a:ext>
                </a:extLst>
              </p:cNvPr>
              <p:cNvPicPr/>
              <p:nvPr/>
            </p:nvPicPr>
            <p:blipFill>
              <a:blip r:embed="rId4"/>
              <a:stretch>
                <a:fillRect/>
              </a:stretch>
            </p:blipFill>
            <p:spPr>
              <a:xfrm>
                <a:off x="3675968" y="520130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Pismo odręczne 8">
                <a:extLst>
                  <a:ext uri="{FF2B5EF4-FFF2-40B4-BE49-F238E27FC236}">
                    <a16:creationId xmlns:a16="http://schemas.microsoft.com/office/drawing/2014/main" id="{D9881D16-500C-354D-AC5B-018B23E0C1C2}"/>
                  </a:ext>
                </a:extLst>
              </p14:cNvPr>
              <p14:cNvContentPartPr/>
              <p14:nvPr/>
            </p14:nvContentPartPr>
            <p14:xfrm>
              <a:off x="3725288" y="5388860"/>
              <a:ext cx="360" cy="360"/>
            </p14:xfrm>
          </p:contentPart>
        </mc:Choice>
        <mc:Fallback xmlns="">
          <p:pic>
            <p:nvPicPr>
              <p:cNvPr id="9" name="Pismo odręczne 8">
                <a:extLst>
                  <a:ext uri="{FF2B5EF4-FFF2-40B4-BE49-F238E27FC236}">
                    <a16:creationId xmlns:a16="http://schemas.microsoft.com/office/drawing/2014/main" id="{D9881D16-500C-354D-AC5B-018B23E0C1C2}"/>
                  </a:ext>
                </a:extLst>
              </p:cNvPr>
              <p:cNvPicPr/>
              <p:nvPr/>
            </p:nvPicPr>
            <p:blipFill>
              <a:blip r:embed="rId4"/>
              <a:stretch>
                <a:fillRect/>
              </a:stretch>
            </p:blipFill>
            <p:spPr>
              <a:xfrm>
                <a:off x="3635288" y="520886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Pismo odręczne 9">
                <a:extLst>
                  <a:ext uri="{FF2B5EF4-FFF2-40B4-BE49-F238E27FC236}">
                    <a16:creationId xmlns:a16="http://schemas.microsoft.com/office/drawing/2014/main" id="{B52008CB-06CF-644F-8755-370340D30434}"/>
                  </a:ext>
                </a:extLst>
              </p14:cNvPr>
              <p14:cNvContentPartPr/>
              <p14:nvPr/>
            </p14:nvContentPartPr>
            <p14:xfrm>
              <a:off x="3657608" y="5401460"/>
              <a:ext cx="360" cy="360"/>
            </p14:xfrm>
          </p:contentPart>
        </mc:Choice>
        <mc:Fallback xmlns="">
          <p:pic>
            <p:nvPicPr>
              <p:cNvPr id="10" name="Pismo odręczne 9">
                <a:extLst>
                  <a:ext uri="{FF2B5EF4-FFF2-40B4-BE49-F238E27FC236}">
                    <a16:creationId xmlns:a16="http://schemas.microsoft.com/office/drawing/2014/main" id="{B52008CB-06CF-644F-8755-370340D30434}"/>
                  </a:ext>
                </a:extLst>
              </p:cNvPr>
              <p:cNvPicPr/>
              <p:nvPr/>
            </p:nvPicPr>
            <p:blipFill>
              <a:blip r:embed="rId4"/>
              <a:stretch>
                <a:fillRect/>
              </a:stretch>
            </p:blipFill>
            <p:spPr>
              <a:xfrm>
                <a:off x="3567608" y="522146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Pismo odręczne 10">
                <a:extLst>
                  <a:ext uri="{FF2B5EF4-FFF2-40B4-BE49-F238E27FC236}">
                    <a16:creationId xmlns:a16="http://schemas.microsoft.com/office/drawing/2014/main" id="{D747BAE9-173D-C742-A0C0-16BD8D03D2AB}"/>
                  </a:ext>
                </a:extLst>
              </p14:cNvPr>
              <p14:cNvContentPartPr/>
              <p14:nvPr/>
            </p14:nvContentPartPr>
            <p14:xfrm>
              <a:off x="3663368" y="5410460"/>
              <a:ext cx="360" cy="360"/>
            </p14:xfrm>
          </p:contentPart>
        </mc:Choice>
        <mc:Fallback xmlns="">
          <p:pic>
            <p:nvPicPr>
              <p:cNvPr id="11" name="Pismo odręczne 10">
                <a:extLst>
                  <a:ext uri="{FF2B5EF4-FFF2-40B4-BE49-F238E27FC236}">
                    <a16:creationId xmlns:a16="http://schemas.microsoft.com/office/drawing/2014/main" id="{D747BAE9-173D-C742-A0C0-16BD8D03D2AB}"/>
                  </a:ext>
                </a:extLst>
              </p:cNvPr>
              <p:cNvPicPr/>
              <p:nvPr/>
            </p:nvPicPr>
            <p:blipFill>
              <a:blip r:embed="rId4"/>
              <a:stretch>
                <a:fillRect/>
              </a:stretch>
            </p:blipFill>
            <p:spPr>
              <a:xfrm>
                <a:off x="3573368" y="523046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Pismo odręczne 11">
                <a:extLst>
                  <a:ext uri="{FF2B5EF4-FFF2-40B4-BE49-F238E27FC236}">
                    <a16:creationId xmlns:a16="http://schemas.microsoft.com/office/drawing/2014/main" id="{463A449A-D698-D848-BDD7-81B5A58D0BB5}"/>
                  </a:ext>
                </a:extLst>
              </p14:cNvPr>
              <p14:cNvContentPartPr/>
              <p14:nvPr/>
            </p14:nvContentPartPr>
            <p14:xfrm>
              <a:off x="3740048" y="5428460"/>
              <a:ext cx="360" cy="360"/>
            </p14:xfrm>
          </p:contentPart>
        </mc:Choice>
        <mc:Fallback xmlns="">
          <p:pic>
            <p:nvPicPr>
              <p:cNvPr id="12" name="Pismo odręczne 11">
                <a:extLst>
                  <a:ext uri="{FF2B5EF4-FFF2-40B4-BE49-F238E27FC236}">
                    <a16:creationId xmlns:a16="http://schemas.microsoft.com/office/drawing/2014/main" id="{463A449A-D698-D848-BDD7-81B5A58D0BB5}"/>
                  </a:ext>
                </a:extLst>
              </p:cNvPr>
              <p:cNvPicPr/>
              <p:nvPr/>
            </p:nvPicPr>
            <p:blipFill>
              <a:blip r:embed="rId4"/>
              <a:stretch>
                <a:fillRect/>
              </a:stretch>
            </p:blipFill>
            <p:spPr>
              <a:xfrm>
                <a:off x="3650048" y="524846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Pismo odręczne 12">
                <a:extLst>
                  <a:ext uri="{FF2B5EF4-FFF2-40B4-BE49-F238E27FC236}">
                    <a16:creationId xmlns:a16="http://schemas.microsoft.com/office/drawing/2014/main" id="{21923EFD-85CB-D645-9A0F-C623B7DAB7E3}"/>
                  </a:ext>
                </a:extLst>
              </p14:cNvPr>
              <p14:cNvContentPartPr/>
              <p14:nvPr/>
            </p14:nvContentPartPr>
            <p14:xfrm>
              <a:off x="3780728" y="5432420"/>
              <a:ext cx="360" cy="360"/>
            </p14:xfrm>
          </p:contentPart>
        </mc:Choice>
        <mc:Fallback xmlns="">
          <p:pic>
            <p:nvPicPr>
              <p:cNvPr id="13" name="Pismo odręczne 12">
                <a:extLst>
                  <a:ext uri="{FF2B5EF4-FFF2-40B4-BE49-F238E27FC236}">
                    <a16:creationId xmlns:a16="http://schemas.microsoft.com/office/drawing/2014/main" id="{21923EFD-85CB-D645-9A0F-C623B7DAB7E3}"/>
                  </a:ext>
                </a:extLst>
              </p:cNvPr>
              <p:cNvPicPr/>
              <p:nvPr/>
            </p:nvPicPr>
            <p:blipFill>
              <a:blip r:embed="rId4"/>
              <a:stretch>
                <a:fillRect/>
              </a:stretch>
            </p:blipFill>
            <p:spPr>
              <a:xfrm>
                <a:off x="3690728" y="525242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Pismo odręczne 13">
                <a:extLst>
                  <a:ext uri="{FF2B5EF4-FFF2-40B4-BE49-F238E27FC236}">
                    <a16:creationId xmlns:a16="http://schemas.microsoft.com/office/drawing/2014/main" id="{351C8333-F9EB-2841-9684-A43929372031}"/>
                  </a:ext>
                </a:extLst>
              </p14:cNvPr>
              <p14:cNvContentPartPr/>
              <p14:nvPr/>
            </p14:nvContentPartPr>
            <p14:xfrm>
              <a:off x="3794768" y="5438180"/>
              <a:ext cx="360" cy="360"/>
            </p14:xfrm>
          </p:contentPart>
        </mc:Choice>
        <mc:Fallback xmlns="">
          <p:pic>
            <p:nvPicPr>
              <p:cNvPr id="14" name="Pismo odręczne 13">
                <a:extLst>
                  <a:ext uri="{FF2B5EF4-FFF2-40B4-BE49-F238E27FC236}">
                    <a16:creationId xmlns:a16="http://schemas.microsoft.com/office/drawing/2014/main" id="{351C8333-F9EB-2841-9684-A43929372031}"/>
                  </a:ext>
                </a:extLst>
              </p:cNvPr>
              <p:cNvPicPr/>
              <p:nvPr/>
            </p:nvPicPr>
            <p:blipFill>
              <a:blip r:embed="rId4"/>
              <a:stretch>
                <a:fillRect/>
              </a:stretch>
            </p:blipFill>
            <p:spPr>
              <a:xfrm>
                <a:off x="3704768" y="525818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Pismo odręczne 14">
                <a:extLst>
                  <a:ext uri="{FF2B5EF4-FFF2-40B4-BE49-F238E27FC236}">
                    <a16:creationId xmlns:a16="http://schemas.microsoft.com/office/drawing/2014/main" id="{FAC2DDAF-748E-4342-BF8F-9B5568193F8E}"/>
                  </a:ext>
                </a:extLst>
              </p14:cNvPr>
              <p14:cNvContentPartPr/>
              <p14:nvPr/>
            </p14:nvContentPartPr>
            <p14:xfrm>
              <a:off x="3767408" y="5460500"/>
              <a:ext cx="46800" cy="11880"/>
            </p14:xfrm>
          </p:contentPart>
        </mc:Choice>
        <mc:Fallback xmlns="">
          <p:pic>
            <p:nvPicPr>
              <p:cNvPr id="15" name="Pismo odręczne 14">
                <a:extLst>
                  <a:ext uri="{FF2B5EF4-FFF2-40B4-BE49-F238E27FC236}">
                    <a16:creationId xmlns:a16="http://schemas.microsoft.com/office/drawing/2014/main" id="{FAC2DDAF-748E-4342-BF8F-9B5568193F8E}"/>
                  </a:ext>
                </a:extLst>
              </p:cNvPr>
              <p:cNvPicPr/>
              <p:nvPr/>
            </p:nvPicPr>
            <p:blipFill>
              <a:blip r:embed="rId12"/>
              <a:stretch>
                <a:fillRect/>
              </a:stretch>
            </p:blipFill>
            <p:spPr>
              <a:xfrm>
                <a:off x="3677408" y="5285794"/>
                <a:ext cx="226440" cy="36094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Pismo odręczne 15">
                <a:extLst>
                  <a:ext uri="{FF2B5EF4-FFF2-40B4-BE49-F238E27FC236}">
                    <a16:creationId xmlns:a16="http://schemas.microsoft.com/office/drawing/2014/main" id="{0F8F4158-2DAD-DA45-B1EC-507BC8D3DDD1}"/>
                  </a:ext>
                </a:extLst>
              </p14:cNvPr>
              <p14:cNvContentPartPr/>
              <p14:nvPr/>
            </p14:nvContentPartPr>
            <p14:xfrm>
              <a:off x="3618368" y="5464460"/>
              <a:ext cx="106560" cy="11520"/>
            </p14:xfrm>
          </p:contentPart>
        </mc:Choice>
        <mc:Fallback xmlns="">
          <p:pic>
            <p:nvPicPr>
              <p:cNvPr id="16" name="Pismo odręczne 15">
                <a:extLst>
                  <a:ext uri="{FF2B5EF4-FFF2-40B4-BE49-F238E27FC236}">
                    <a16:creationId xmlns:a16="http://schemas.microsoft.com/office/drawing/2014/main" id="{0F8F4158-2DAD-DA45-B1EC-507BC8D3DDD1}"/>
                  </a:ext>
                </a:extLst>
              </p:cNvPr>
              <p:cNvPicPr/>
              <p:nvPr/>
            </p:nvPicPr>
            <p:blipFill>
              <a:blip r:embed="rId14"/>
              <a:stretch>
                <a:fillRect/>
              </a:stretch>
            </p:blipFill>
            <p:spPr>
              <a:xfrm>
                <a:off x="3528368" y="5278654"/>
                <a:ext cx="286200" cy="38276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Pismo odręczne 16">
                <a:extLst>
                  <a:ext uri="{FF2B5EF4-FFF2-40B4-BE49-F238E27FC236}">
                    <a16:creationId xmlns:a16="http://schemas.microsoft.com/office/drawing/2014/main" id="{67FEE8AC-E0BC-9A4E-9B98-2667C6ECE0F7}"/>
                  </a:ext>
                </a:extLst>
              </p14:cNvPr>
              <p14:cNvContentPartPr/>
              <p14:nvPr/>
            </p14:nvContentPartPr>
            <p14:xfrm>
              <a:off x="3575528" y="5456540"/>
              <a:ext cx="360" cy="360"/>
            </p14:xfrm>
          </p:contentPart>
        </mc:Choice>
        <mc:Fallback xmlns="">
          <p:pic>
            <p:nvPicPr>
              <p:cNvPr id="17" name="Pismo odręczne 16">
                <a:extLst>
                  <a:ext uri="{FF2B5EF4-FFF2-40B4-BE49-F238E27FC236}">
                    <a16:creationId xmlns:a16="http://schemas.microsoft.com/office/drawing/2014/main" id="{67FEE8AC-E0BC-9A4E-9B98-2667C6ECE0F7}"/>
                  </a:ext>
                </a:extLst>
              </p:cNvPr>
              <p:cNvPicPr/>
              <p:nvPr/>
            </p:nvPicPr>
            <p:blipFill>
              <a:blip r:embed="rId4"/>
              <a:stretch>
                <a:fillRect/>
              </a:stretch>
            </p:blipFill>
            <p:spPr>
              <a:xfrm>
                <a:off x="3485528" y="527654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Pismo odręczne 17">
                <a:extLst>
                  <a:ext uri="{FF2B5EF4-FFF2-40B4-BE49-F238E27FC236}">
                    <a16:creationId xmlns:a16="http://schemas.microsoft.com/office/drawing/2014/main" id="{45C9AF79-0CAC-9F4B-8D9E-88D20437A8E1}"/>
                  </a:ext>
                </a:extLst>
              </p14:cNvPr>
              <p14:cNvContentPartPr/>
              <p14:nvPr/>
            </p14:nvContentPartPr>
            <p14:xfrm>
              <a:off x="3429008" y="5448620"/>
              <a:ext cx="97200" cy="4680"/>
            </p14:xfrm>
          </p:contentPart>
        </mc:Choice>
        <mc:Fallback xmlns="">
          <p:pic>
            <p:nvPicPr>
              <p:cNvPr id="18" name="Pismo odręczne 17">
                <a:extLst>
                  <a:ext uri="{FF2B5EF4-FFF2-40B4-BE49-F238E27FC236}">
                    <a16:creationId xmlns:a16="http://schemas.microsoft.com/office/drawing/2014/main" id="{45C9AF79-0CAC-9F4B-8D9E-88D20437A8E1}"/>
                  </a:ext>
                </a:extLst>
              </p:cNvPr>
              <p:cNvPicPr/>
              <p:nvPr/>
            </p:nvPicPr>
            <p:blipFill>
              <a:blip r:embed="rId17"/>
              <a:stretch>
                <a:fillRect/>
              </a:stretch>
            </p:blipFill>
            <p:spPr>
              <a:xfrm>
                <a:off x="3339008" y="5268620"/>
                <a:ext cx="2768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Pismo odręczne 18">
                <a:extLst>
                  <a:ext uri="{FF2B5EF4-FFF2-40B4-BE49-F238E27FC236}">
                    <a16:creationId xmlns:a16="http://schemas.microsoft.com/office/drawing/2014/main" id="{CFDBE0A8-0AE2-BA40-AD42-367E70393E37}"/>
                  </a:ext>
                </a:extLst>
              </p14:cNvPr>
              <p14:cNvContentPartPr/>
              <p14:nvPr/>
            </p14:nvContentPartPr>
            <p14:xfrm>
              <a:off x="3372128" y="5444660"/>
              <a:ext cx="46800" cy="2880"/>
            </p14:xfrm>
          </p:contentPart>
        </mc:Choice>
        <mc:Fallback xmlns="">
          <p:pic>
            <p:nvPicPr>
              <p:cNvPr id="19" name="Pismo odręczne 18">
                <a:extLst>
                  <a:ext uri="{FF2B5EF4-FFF2-40B4-BE49-F238E27FC236}">
                    <a16:creationId xmlns:a16="http://schemas.microsoft.com/office/drawing/2014/main" id="{CFDBE0A8-0AE2-BA40-AD42-367E70393E37}"/>
                  </a:ext>
                </a:extLst>
              </p:cNvPr>
              <p:cNvPicPr/>
              <p:nvPr/>
            </p:nvPicPr>
            <p:blipFill>
              <a:blip r:embed="rId19"/>
              <a:stretch>
                <a:fillRect/>
              </a:stretch>
            </p:blipFill>
            <p:spPr>
              <a:xfrm>
                <a:off x="3282128" y="5264660"/>
                <a:ext cx="2264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Pismo odręczne 19">
                <a:extLst>
                  <a:ext uri="{FF2B5EF4-FFF2-40B4-BE49-F238E27FC236}">
                    <a16:creationId xmlns:a16="http://schemas.microsoft.com/office/drawing/2014/main" id="{95BF4B28-899F-5046-8E9C-11CEA0FD842F}"/>
                  </a:ext>
                </a:extLst>
              </p14:cNvPr>
              <p14:cNvContentPartPr/>
              <p14:nvPr/>
            </p14:nvContentPartPr>
            <p14:xfrm>
              <a:off x="3327128" y="5437460"/>
              <a:ext cx="360" cy="360"/>
            </p14:xfrm>
          </p:contentPart>
        </mc:Choice>
        <mc:Fallback xmlns="">
          <p:pic>
            <p:nvPicPr>
              <p:cNvPr id="20" name="Pismo odręczne 19">
                <a:extLst>
                  <a:ext uri="{FF2B5EF4-FFF2-40B4-BE49-F238E27FC236}">
                    <a16:creationId xmlns:a16="http://schemas.microsoft.com/office/drawing/2014/main" id="{95BF4B28-899F-5046-8E9C-11CEA0FD842F}"/>
                  </a:ext>
                </a:extLst>
              </p:cNvPr>
              <p:cNvPicPr/>
              <p:nvPr/>
            </p:nvPicPr>
            <p:blipFill>
              <a:blip r:embed="rId4"/>
              <a:stretch>
                <a:fillRect/>
              </a:stretch>
            </p:blipFill>
            <p:spPr>
              <a:xfrm>
                <a:off x="3237128" y="525746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Pismo odręczne 20">
                <a:extLst>
                  <a:ext uri="{FF2B5EF4-FFF2-40B4-BE49-F238E27FC236}">
                    <a16:creationId xmlns:a16="http://schemas.microsoft.com/office/drawing/2014/main" id="{82E851ED-F498-C843-9550-44108B93D2AA}"/>
                  </a:ext>
                </a:extLst>
              </p14:cNvPr>
              <p14:cNvContentPartPr/>
              <p14:nvPr/>
            </p14:nvContentPartPr>
            <p14:xfrm>
              <a:off x="2733848" y="5439980"/>
              <a:ext cx="360" cy="360"/>
            </p14:xfrm>
          </p:contentPart>
        </mc:Choice>
        <mc:Fallback xmlns="">
          <p:pic>
            <p:nvPicPr>
              <p:cNvPr id="21" name="Pismo odręczne 20">
                <a:extLst>
                  <a:ext uri="{FF2B5EF4-FFF2-40B4-BE49-F238E27FC236}">
                    <a16:creationId xmlns:a16="http://schemas.microsoft.com/office/drawing/2014/main" id="{82E851ED-F498-C843-9550-44108B93D2AA}"/>
                  </a:ext>
                </a:extLst>
              </p:cNvPr>
              <p:cNvPicPr/>
              <p:nvPr/>
            </p:nvPicPr>
            <p:blipFill>
              <a:blip r:embed="rId4"/>
              <a:stretch>
                <a:fillRect/>
              </a:stretch>
            </p:blipFill>
            <p:spPr>
              <a:xfrm>
                <a:off x="2643848" y="525998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Pismo odręczne 21">
                <a:extLst>
                  <a:ext uri="{FF2B5EF4-FFF2-40B4-BE49-F238E27FC236}">
                    <a16:creationId xmlns:a16="http://schemas.microsoft.com/office/drawing/2014/main" id="{8DDDD398-FB8A-DB45-A2C4-9E46BC0E7B2D}"/>
                  </a:ext>
                </a:extLst>
              </p14:cNvPr>
              <p14:cNvContentPartPr/>
              <p14:nvPr/>
            </p14:nvContentPartPr>
            <p14:xfrm>
              <a:off x="2701808" y="5454020"/>
              <a:ext cx="360" cy="360"/>
            </p14:xfrm>
          </p:contentPart>
        </mc:Choice>
        <mc:Fallback xmlns="">
          <p:pic>
            <p:nvPicPr>
              <p:cNvPr id="22" name="Pismo odręczne 21">
                <a:extLst>
                  <a:ext uri="{FF2B5EF4-FFF2-40B4-BE49-F238E27FC236}">
                    <a16:creationId xmlns:a16="http://schemas.microsoft.com/office/drawing/2014/main" id="{8DDDD398-FB8A-DB45-A2C4-9E46BC0E7B2D}"/>
                  </a:ext>
                </a:extLst>
              </p:cNvPr>
              <p:cNvPicPr/>
              <p:nvPr/>
            </p:nvPicPr>
            <p:blipFill>
              <a:blip r:embed="rId4"/>
              <a:stretch>
                <a:fillRect/>
              </a:stretch>
            </p:blipFill>
            <p:spPr>
              <a:xfrm>
                <a:off x="2611808" y="527402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Pismo odręczne 22">
                <a:extLst>
                  <a:ext uri="{FF2B5EF4-FFF2-40B4-BE49-F238E27FC236}">
                    <a16:creationId xmlns:a16="http://schemas.microsoft.com/office/drawing/2014/main" id="{2C3F64B8-9EDD-1D4B-B5D2-CDCEDD026574}"/>
                  </a:ext>
                </a:extLst>
              </p14:cNvPr>
              <p14:cNvContentPartPr/>
              <p14:nvPr/>
            </p14:nvContentPartPr>
            <p14:xfrm>
              <a:off x="2619728" y="5466260"/>
              <a:ext cx="41040" cy="6480"/>
            </p14:xfrm>
          </p:contentPart>
        </mc:Choice>
        <mc:Fallback xmlns="">
          <p:pic>
            <p:nvPicPr>
              <p:cNvPr id="23" name="Pismo odręczne 22">
                <a:extLst>
                  <a:ext uri="{FF2B5EF4-FFF2-40B4-BE49-F238E27FC236}">
                    <a16:creationId xmlns:a16="http://schemas.microsoft.com/office/drawing/2014/main" id="{2C3F64B8-9EDD-1D4B-B5D2-CDCEDD026574}"/>
                  </a:ext>
                </a:extLst>
              </p:cNvPr>
              <p:cNvPicPr/>
              <p:nvPr/>
            </p:nvPicPr>
            <p:blipFill>
              <a:blip r:embed="rId24"/>
              <a:stretch>
                <a:fillRect/>
              </a:stretch>
            </p:blipFill>
            <p:spPr>
              <a:xfrm>
                <a:off x="2530511" y="5286260"/>
                <a:ext cx="219118"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Pismo odręczne 24">
                <a:extLst>
                  <a:ext uri="{FF2B5EF4-FFF2-40B4-BE49-F238E27FC236}">
                    <a16:creationId xmlns:a16="http://schemas.microsoft.com/office/drawing/2014/main" id="{8560180E-68D2-2B40-8F36-8EC37637998B}"/>
                  </a:ext>
                </a:extLst>
              </p14:cNvPr>
              <p14:cNvContentPartPr/>
              <p14:nvPr/>
            </p14:nvContentPartPr>
            <p14:xfrm>
              <a:off x="3627728" y="5454380"/>
              <a:ext cx="360" cy="360"/>
            </p14:xfrm>
          </p:contentPart>
        </mc:Choice>
        <mc:Fallback xmlns="">
          <p:pic>
            <p:nvPicPr>
              <p:cNvPr id="25" name="Pismo odręczne 24">
                <a:extLst>
                  <a:ext uri="{FF2B5EF4-FFF2-40B4-BE49-F238E27FC236}">
                    <a16:creationId xmlns:a16="http://schemas.microsoft.com/office/drawing/2014/main" id="{8560180E-68D2-2B40-8F36-8EC37637998B}"/>
                  </a:ext>
                </a:extLst>
              </p:cNvPr>
              <p:cNvPicPr/>
              <p:nvPr/>
            </p:nvPicPr>
            <p:blipFill>
              <a:blip r:embed="rId4"/>
              <a:stretch>
                <a:fillRect/>
              </a:stretch>
            </p:blipFill>
            <p:spPr>
              <a:xfrm>
                <a:off x="3537728" y="527438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Pismo odręczne 25">
                <a:extLst>
                  <a:ext uri="{FF2B5EF4-FFF2-40B4-BE49-F238E27FC236}">
                    <a16:creationId xmlns:a16="http://schemas.microsoft.com/office/drawing/2014/main" id="{8D4A15B7-DEE3-2145-ADCE-52B5726AC122}"/>
                  </a:ext>
                </a:extLst>
              </p14:cNvPr>
              <p14:cNvContentPartPr/>
              <p14:nvPr/>
            </p14:nvContentPartPr>
            <p14:xfrm>
              <a:off x="1519208" y="5388500"/>
              <a:ext cx="360" cy="360"/>
            </p14:xfrm>
          </p:contentPart>
        </mc:Choice>
        <mc:Fallback xmlns="">
          <p:pic>
            <p:nvPicPr>
              <p:cNvPr id="26" name="Pismo odręczne 25">
                <a:extLst>
                  <a:ext uri="{FF2B5EF4-FFF2-40B4-BE49-F238E27FC236}">
                    <a16:creationId xmlns:a16="http://schemas.microsoft.com/office/drawing/2014/main" id="{8D4A15B7-DEE3-2145-ADCE-52B5726AC122}"/>
                  </a:ext>
                </a:extLst>
              </p:cNvPr>
              <p:cNvPicPr/>
              <p:nvPr/>
            </p:nvPicPr>
            <p:blipFill>
              <a:blip r:embed="rId4"/>
              <a:stretch>
                <a:fillRect/>
              </a:stretch>
            </p:blipFill>
            <p:spPr>
              <a:xfrm>
                <a:off x="1429208" y="520850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Pismo odręczne 26">
                <a:extLst>
                  <a:ext uri="{FF2B5EF4-FFF2-40B4-BE49-F238E27FC236}">
                    <a16:creationId xmlns:a16="http://schemas.microsoft.com/office/drawing/2014/main" id="{DCDB1D2B-827B-EE43-B0F7-310EFDCF2851}"/>
                  </a:ext>
                </a:extLst>
              </p14:cNvPr>
              <p14:cNvContentPartPr/>
              <p14:nvPr/>
            </p14:nvContentPartPr>
            <p14:xfrm>
              <a:off x="1455488" y="5389940"/>
              <a:ext cx="38520" cy="2160"/>
            </p14:xfrm>
          </p:contentPart>
        </mc:Choice>
        <mc:Fallback xmlns="">
          <p:pic>
            <p:nvPicPr>
              <p:cNvPr id="27" name="Pismo odręczne 26">
                <a:extLst>
                  <a:ext uri="{FF2B5EF4-FFF2-40B4-BE49-F238E27FC236}">
                    <a16:creationId xmlns:a16="http://schemas.microsoft.com/office/drawing/2014/main" id="{DCDB1D2B-827B-EE43-B0F7-310EFDCF2851}"/>
                  </a:ext>
                </a:extLst>
              </p:cNvPr>
              <p:cNvPicPr/>
              <p:nvPr/>
            </p:nvPicPr>
            <p:blipFill>
              <a:blip r:embed="rId28"/>
              <a:stretch>
                <a:fillRect/>
              </a:stretch>
            </p:blipFill>
            <p:spPr>
              <a:xfrm>
                <a:off x="1365488" y="5209940"/>
                <a:ext cx="2181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Pismo odręczne 27">
                <a:extLst>
                  <a:ext uri="{FF2B5EF4-FFF2-40B4-BE49-F238E27FC236}">
                    <a16:creationId xmlns:a16="http://schemas.microsoft.com/office/drawing/2014/main" id="{83F63B0E-D00D-654A-9540-DF43E115A75F}"/>
                  </a:ext>
                </a:extLst>
              </p14:cNvPr>
              <p14:cNvContentPartPr/>
              <p14:nvPr/>
            </p14:nvContentPartPr>
            <p14:xfrm>
              <a:off x="1441448" y="5385980"/>
              <a:ext cx="360" cy="360"/>
            </p14:xfrm>
          </p:contentPart>
        </mc:Choice>
        <mc:Fallback xmlns="">
          <p:pic>
            <p:nvPicPr>
              <p:cNvPr id="28" name="Pismo odręczne 27">
                <a:extLst>
                  <a:ext uri="{FF2B5EF4-FFF2-40B4-BE49-F238E27FC236}">
                    <a16:creationId xmlns:a16="http://schemas.microsoft.com/office/drawing/2014/main" id="{83F63B0E-D00D-654A-9540-DF43E115A75F}"/>
                  </a:ext>
                </a:extLst>
              </p:cNvPr>
              <p:cNvPicPr/>
              <p:nvPr/>
            </p:nvPicPr>
            <p:blipFill>
              <a:blip r:embed="rId4"/>
              <a:stretch>
                <a:fillRect/>
              </a:stretch>
            </p:blipFill>
            <p:spPr>
              <a:xfrm>
                <a:off x="1351448" y="520598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Pismo odręczne 28">
                <a:extLst>
                  <a:ext uri="{FF2B5EF4-FFF2-40B4-BE49-F238E27FC236}">
                    <a16:creationId xmlns:a16="http://schemas.microsoft.com/office/drawing/2014/main" id="{64F7C981-DCF4-B04B-87A3-D68F202B6A62}"/>
                  </a:ext>
                </a:extLst>
              </p14:cNvPr>
              <p14:cNvContentPartPr/>
              <p14:nvPr/>
            </p14:nvContentPartPr>
            <p14:xfrm>
              <a:off x="1490768" y="5388500"/>
              <a:ext cx="12240" cy="63360"/>
            </p14:xfrm>
          </p:contentPart>
        </mc:Choice>
        <mc:Fallback xmlns="">
          <p:pic>
            <p:nvPicPr>
              <p:cNvPr id="29" name="Pismo odręczne 28">
                <a:extLst>
                  <a:ext uri="{FF2B5EF4-FFF2-40B4-BE49-F238E27FC236}">
                    <a16:creationId xmlns:a16="http://schemas.microsoft.com/office/drawing/2014/main" id="{64F7C981-DCF4-B04B-87A3-D68F202B6A62}"/>
                  </a:ext>
                </a:extLst>
              </p:cNvPr>
              <p:cNvPicPr/>
              <p:nvPr/>
            </p:nvPicPr>
            <p:blipFill>
              <a:blip r:embed="rId31"/>
              <a:stretch>
                <a:fillRect/>
              </a:stretch>
            </p:blipFill>
            <p:spPr>
              <a:xfrm>
                <a:off x="1400768" y="5208500"/>
                <a:ext cx="191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Pismo odręczne 29">
                <a:extLst>
                  <a:ext uri="{FF2B5EF4-FFF2-40B4-BE49-F238E27FC236}">
                    <a16:creationId xmlns:a16="http://schemas.microsoft.com/office/drawing/2014/main" id="{C6D8A5FA-518B-F741-8586-5A4F012855F9}"/>
                  </a:ext>
                </a:extLst>
              </p14:cNvPr>
              <p14:cNvContentPartPr/>
              <p14:nvPr/>
            </p14:nvContentPartPr>
            <p14:xfrm>
              <a:off x="1488968" y="5400020"/>
              <a:ext cx="360" cy="360"/>
            </p14:xfrm>
          </p:contentPart>
        </mc:Choice>
        <mc:Fallback xmlns="">
          <p:pic>
            <p:nvPicPr>
              <p:cNvPr id="30" name="Pismo odręczne 29">
                <a:extLst>
                  <a:ext uri="{FF2B5EF4-FFF2-40B4-BE49-F238E27FC236}">
                    <a16:creationId xmlns:a16="http://schemas.microsoft.com/office/drawing/2014/main" id="{C6D8A5FA-518B-F741-8586-5A4F012855F9}"/>
                  </a:ext>
                </a:extLst>
              </p:cNvPr>
              <p:cNvPicPr/>
              <p:nvPr/>
            </p:nvPicPr>
            <p:blipFill>
              <a:blip r:embed="rId4"/>
              <a:stretch>
                <a:fillRect/>
              </a:stretch>
            </p:blipFill>
            <p:spPr>
              <a:xfrm>
                <a:off x="1398968" y="522002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Pismo odręczne 30">
                <a:extLst>
                  <a:ext uri="{FF2B5EF4-FFF2-40B4-BE49-F238E27FC236}">
                    <a16:creationId xmlns:a16="http://schemas.microsoft.com/office/drawing/2014/main" id="{474A89FB-59A1-EF47-ABC7-8E4F6F29CC71}"/>
                  </a:ext>
                </a:extLst>
              </p14:cNvPr>
              <p14:cNvContentPartPr/>
              <p14:nvPr/>
            </p14:nvContentPartPr>
            <p14:xfrm>
              <a:off x="1473848" y="5428820"/>
              <a:ext cx="360" cy="360"/>
            </p14:xfrm>
          </p:contentPart>
        </mc:Choice>
        <mc:Fallback xmlns="">
          <p:pic>
            <p:nvPicPr>
              <p:cNvPr id="31" name="Pismo odręczne 30">
                <a:extLst>
                  <a:ext uri="{FF2B5EF4-FFF2-40B4-BE49-F238E27FC236}">
                    <a16:creationId xmlns:a16="http://schemas.microsoft.com/office/drawing/2014/main" id="{474A89FB-59A1-EF47-ABC7-8E4F6F29CC71}"/>
                  </a:ext>
                </a:extLst>
              </p:cNvPr>
              <p:cNvPicPr/>
              <p:nvPr/>
            </p:nvPicPr>
            <p:blipFill>
              <a:blip r:embed="rId4"/>
              <a:stretch>
                <a:fillRect/>
              </a:stretch>
            </p:blipFill>
            <p:spPr>
              <a:xfrm>
                <a:off x="1383848" y="524882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Pismo odręczne 31">
                <a:extLst>
                  <a:ext uri="{FF2B5EF4-FFF2-40B4-BE49-F238E27FC236}">
                    <a16:creationId xmlns:a16="http://schemas.microsoft.com/office/drawing/2014/main" id="{5312211A-9D4A-4249-8BA1-440664F9690D}"/>
                  </a:ext>
                </a:extLst>
              </p14:cNvPr>
              <p14:cNvContentPartPr/>
              <p14:nvPr/>
            </p14:nvContentPartPr>
            <p14:xfrm>
              <a:off x="1460888" y="5440340"/>
              <a:ext cx="360" cy="360"/>
            </p14:xfrm>
          </p:contentPart>
        </mc:Choice>
        <mc:Fallback xmlns="">
          <p:pic>
            <p:nvPicPr>
              <p:cNvPr id="32" name="Pismo odręczne 31">
                <a:extLst>
                  <a:ext uri="{FF2B5EF4-FFF2-40B4-BE49-F238E27FC236}">
                    <a16:creationId xmlns:a16="http://schemas.microsoft.com/office/drawing/2014/main" id="{5312211A-9D4A-4249-8BA1-440664F9690D}"/>
                  </a:ext>
                </a:extLst>
              </p:cNvPr>
              <p:cNvPicPr/>
              <p:nvPr/>
            </p:nvPicPr>
            <p:blipFill>
              <a:blip r:embed="rId4"/>
              <a:stretch>
                <a:fillRect/>
              </a:stretch>
            </p:blipFill>
            <p:spPr>
              <a:xfrm>
                <a:off x="1370888" y="526034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Pismo odręczne 32">
                <a:extLst>
                  <a:ext uri="{FF2B5EF4-FFF2-40B4-BE49-F238E27FC236}">
                    <a16:creationId xmlns:a16="http://schemas.microsoft.com/office/drawing/2014/main" id="{A43892F9-5270-A243-A4ED-CD8CC82F7C2B}"/>
                  </a:ext>
                </a:extLst>
              </p14:cNvPr>
              <p14:cNvContentPartPr/>
              <p14:nvPr/>
            </p14:nvContentPartPr>
            <p14:xfrm>
              <a:off x="1460888" y="5451860"/>
              <a:ext cx="61200" cy="3600"/>
            </p14:xfrm>
          </p:contentPart>
        </mc:Choice>
        <mc:Fallback xmlns="">
          <p:pic>
            <p:nvPicPr>
              <p:cNvPr id="33" name="Pismo odręczne 32">
                <a:extLst>
                  <a:ext uri="{FF2B5EF4-FFF2-40B4-BE49-F238E27FC236}">
                    <a16:creationId xmlns:a16="http://schemas.microsoft.com/office/drawing/2014/main" id="{A43892F9-5270-A243-A4ED-CD8CC82F7C2B}"/>
                  </a:ext>
                </a:extLst>
              </p:cNvPr>
              <p:cNvPicPr/>
              <p:nvPr/>
            </p:nvPicPr>
            <p:blipFill>
              <a:blip r:embed="rId36"/>
              <a:stretch>
                <a:fillRect/>
              </a:stretch>
            </p:blipFill>
            <p:spPr>
              <a:xfrm>
                <a:off x="1370888" y="5271860"/>
                <a:ext cx="2408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Pismo odręczne 33">
                <a:extLst>
                  <a:ext uri="{FF2B5EF4-FFF2-40B4-BE49-F238E27FC236}">
                    <a16:creationId xmlns:a16="http://schemas.microsoft.com/office/drawing/2014/main" id="{F3F53771-B965-7D4B-B50C-E3E07E4680FA}"/>
                  </a:ext>
                </a:extLst>
              </p14:cNvPr>
              <p14:cNvContentPartPr/>
              <p14:nvPr/>
            </p14:nvContentPartPr>
            <p14:xfrm>
              <a:off x="1540448" y="5455460"/>
              <a:ext cx="360" cy="360"/>
            </p14:xfrm>
          </p:contentPart>
        </mc:Choice>
        <mc:Fallback xmlns="">
          <p:pic>
            <p:nvPicPr>
              <p:cNvPr id="34" name="Pismo odręczne 33">
                <a:extLst>
                  <a:ext uri="{FF2B5EF4-FFF2-40B4-BE49-F238E27FC236}">
                    <a16:creationId xmlns:a16="http://schemas.microsoft.com/office/drawing/2014/main" id="{F3F53771-B965-7D4B-B50C-E3E07E4680FA}"/>
                  </a:ext>
                </a:extLst>
              </p:cNvPr>
              <p:cNvPicPr/>
              <p:nvPr/>
            </p:nvPicPr>
            <p:blipFill>
              <a:blip r:embed="rId4"/>
              <a:stretch>
                <a:fillRect/>
              </a:stretch>
            </p:blipFill>
            <p:spPr>
              <a:xfrm>
                <a:off x="1450448" y="527546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Pismo odręczne 34">
                <a:extLst>
                  <a:ext uri="{FF2B5EF4-FFF2-40B4-BE49-F238E27FC236}">
                    <a16:creationId xmlns:a16="http://schemas.microsoft.com/office/drawing/2014/main" id="{2EB81AE7-4271-AE48-9F90-6107816DC4A3}"/>
                  </a:ext>
                </a:extLst>
              </p14:cNvPr>
              <p14:cNvContentPartPr/>
              <p14:nvPr/>
            </p14:nvContentPartPr>
            <p14:xfrm>
              <a:off x="1539008" y="5441420"/>
              <a:ext cx="360" cy="360"/>
            </p14:xfrm>
          </p:contentPart>
        </mc:Choice>
        <mc:Fallback xmlns="">
          <p:pic>
            <p:nvPicPr>
              <p:cNvPr id="35" name="Pismo odręczne 34">
                <a:extLst>
                  <a:ext uri="{FF2B5EF4-FFF2-40B4-BE49-F238E27FC236}">
                    <a16:creationId xmlns:a16="http://schemas.microsoft.com/office/drawing/2014/main" id="{2EB81AE7-4271-AE48-9F90-6107816DC4A3}"/>
                  </a:ext>
                </a:extLst>
              </p:cNvPr>
              <p:cNvPicPr/>
              <p:nvPr/>
            </p:nvPicPr>
            <p:blipFill>
              <a:blip r:embed="rId4"/>
              <a:stretch>
                <a:fillRect/>
              </a:stretch>
            </p:blipFill>
            <p:spPr>
              <a:xfrm>
                <a:off x="1449008" y="526142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Pismo odręczne 35">
                <a:extLst>
                  <a:ext uri="{FF2B5EF4-FFF2-40B4-BE49-F238E27FC236}">
                    <a16:creationId xmlns:a16="http://schemas.microsoft.com/office/drawing/2014/main" id="{861E3A23-D1ED-E449-8B7F-37CEEE0293F9}"/>
                  </a:ext>
                </a:extLst>
              </p14:cNvPr>
              <p14:cNvContentPartPr/>
              <p14:nvPr/>
            </p14:nvContentPartPr>
            <p14:xfrm>
              <a:off x="1489328" y="5446100"/>
              <a:ext cx="360" cy="360"/>
            </p14:xfrm>
          </p:contentPart>
        </mc:Choice>
        <mc:Fallback xmlns="">
          <p:pic>
            <p:nvPicPr>
              <p:cNvPr id="36" name="Pismo odręczne 35">
                <a:extLst>
                  <a:ext uri="{FF2B5EF4-FFF2-40B4-BE49-F238E27FC236}">
                    <a16:creationId xmlns:a16="http://schemas.microsoft.com/office/drawing/2014/main" id="{861E3A23-D1ED-E449-8B7F-37CEEE0293F9}"/>
                  </a:ext>
                </a:extLst>
              </p:cNvPr>
              <p:cNvPicPr/>
              <p:nvPr/>
            </p:nvPicPr>
            <p:blipFill>
              <a:blip r:embed="rId4"/>
              <a:stretch>
                <a:fillRect/>
              </a:stretch>
            </p:blipFill>
            <p:spPr>
              <a:xfrm>
                <a:off x="1399328" y="526610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Pismo odręczne 36">
                <a:extLst>
                  <a:ext uri="{FF2B5EF4-FFF2-40B4-BE49-F238E27FC236}">
                    <a16:creationId xmlns:a16="http://schemas.microsoft.com/office/drawing/2014/main" id="{5CC421A3-435F-224B-91A1-B1B50DF33267}"/>
                  </a:ext>
                </a:extLst>
              </p14:cNvPr>
              <p14:cNvContentPartPr/>
              <p14:nvPr/>
            </p14:nvContentPartPr>
            <p14:xfrm>
              <a:off x="1444688" y="5447900"/>
              <a:ext cx="360" cy="360"/>
            </p14:xfrm>
          </p:contentPart>
        </mc:Choice>
        <mc:Fallback xmlns="">
          <p:pic>
            <p:nvPicPr>
              <p:cNvPr id="37" name="Pismo odręczne 36">
                <a:extLst>
                  <a:ext uri="{FF2B5EF4-FFF2-40B4-BE49-F238E27FC236}">
                    <a16:creationId xmlns:a16="http://schemas.microsoft.com/office/drawing/2014/main" id="{5CC421A3-435F-224B-91A1-B1B50DF33267}"/>
                  </a:ext>
                </a:extLst>
              </p:cNvPr>
              <p:cNvPicPr/>
              <p:nvPr/>
            </p:nvPicPr>
            <p:blipFill>
              <a:blip r:embed="rId4"/>
              <a:stretch>
                <a:fillRect/>
              </a:stretch>
            </p:blipFill>
            <p:spPr>
              <a:xfrm>
                <a:off x="1354688" y="526790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Pismo odręczne 37">
                <a:extLst>
                  <a:ext uri="{FF2B5EF4-FFF2-40B4-BE49-F238E27FC236}">
                    <a16:creationId xmlns:a16="http://schemas.microsoft.com/office/drawing/2014/main" id="{67ED10FC-F5AB-6B42-8F20-9D7765955BB7}"/>
                  </a:ext>
                </a:extLst>
              </p14:cNvPr>
              <p14:cNvContentPartPr/>
              <p14:nvPr/>
            </p14:nvContentPartPr>
            <p14:xfrm>
              <a:off x="1442168" y="5444660"/>
              <a:ext cx="360" cy="360"/>
            </p14:xfrm>
          </p:contentPart>
        </mc:Choice>
        <mc:Fallback xmlns="">
          <p:pic>
            <p:nvPicPr>
              <p:cNvPr id="38" name="Pismo odręczne 37">
                <a:extLst>
                  <a:ext uri="{FF2B5EF4-FFF2-40B4-BE49-F238E27FC236}">
                    <a16:creationId xmlns:a16="http://schemas.microsoft.com/office/drawing/2014/main" id="{67ED10FC-F5AB-6B42-8F20-9D7765955BB7}"/>
                  </a:ext>
                </a:extLst>
              </p:cNvPr>
              <p:cNvPicPr/>
              <p:nvPr/>
            </p:nvPicPr>
            <p:blipFill>
              <a:blip r:embed="rId4"/>
              <a:stretch>
                <a:fillRect/>
              </a:stretch>
            </p:blipFill>
            <p:spPr>
              <a:xfrm>
                <a:off x="1352168" y="526466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Pismo odręczne 38">
                <a:extLst>
                  <a:ext uri="{FF2B5EF4-FFF2-40B4-BE49-F238E27FC236}">
                    <a16:creationId xmlns:a16="http://schemas.microsoft.com/office/drawing/2014/main" id="{DE4A2C56-335B-7047-A069-88EAFE03D227}"/>
                  </a:ext>
                </a:extLst>
              </p14:cNvPr>
              <p14:cNvContentPartPr/>
              <p14:nvPr/>
            </p14:nvContentPartPr>
            <p14:xfrm>
              <a:off x="1437128" y="5445380"/>
              <a:ext cx="360" cy="360"/>
            </p14:xfrm>
          </p:contentPart>
        </mc:Choice>
        <mc:Fallback xmlns="">
          <p:pic>
            <p:nvPicPr>
              <p:cNvPr id="39" name="Pismo odręczne 38">
                <a:extLst>
                  <a:ext uri="{FF2B5EF4-FFF2-40B4-BE49-F238E27FC236}">
                    <a16:creationId xmlns:a16="http://schemas.microsoft.com/office/drawing/2014/main" id="{DE4A2C56-335B-7047-A069-88EAFE03D227}"/>
                  </a:ext>
                </a:extLst>
              </p:cNvPr>
              <p:cNvPicPr/>
              <p:nvPr/>
            </p:nvPicPr>
            <p:blipFill>
              <a:blip r:embed="rId4"/>
              <a:stretch>
                <a:fillRect/>
              </a:stretch>
            </p:blipFill>
            <p:spPr>
              <a:xfrm>
                <a:off x="1347128" y="526538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Pismo odręczne 39">
                <a:extLst>
                  <a:ext uri="{FF2B5EF4-FFF2-40B4-BE49-F238E27FC236}">
                    <a16:creationId xmlns:a16="http://schemas.microsoft.com/office/drawing/2014/main" id="{92FC2ECE-A6DF-E847-AD39-57D6906CC510}"/>
                  </a:ext>
                </a:extLst>
              </p14:cNvPr>
              <p14:cNvContentPartPr/>
              <p14:nvPr/>
            </p14:nvContentPartPr>
            <p14:xfrm>
              <a:off x="1434608" y="5444660"/>
              <a:ext cx="360" cy="360"/>
            </p14:xfrm>
          </p:contentPart>
        </mc:Choice>
        <mc:Fallback xmlns="">
          <p:pic>
            <p:nvPicPr>
              <p:cNvPr id="40" name="Pismo odręczne 39">
                <a:extLst>
                  <a:ext uri="{FF2B5EF4-FFF2-40B4-BE49-F238E27FC236}">
                    <a16:creationId xmlns:a16="http://schemas.microsoft.com/office/drawing/2014/main" id="{92FC2ECE-A6DF-E847-AD39-57D6906CC510}"/>
                  </a:ext>
                </a:extLst>
              </p:cNvPr>
              <p:cNvPicPr/>
              <p:nvPr/>
            </p:nvPicPr>
            <p:blipFill>
              <a:blip r:embed="rId4"/>
              <a:stretch>
                <a:fillRect/>
              </a:stretch>
            </p:blipFill>
            <p:spPr>
              <a:xfrm>
                <a:off x="1344608" y="526466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Pismo odręczne 40">
                <a:extLst>
                  <a:ext uri="{FF2B5EF4-FFF2-40B4-BE49-F238E27FC236}">
                    <a16:creationId xmlns:a16="http://schemas.microsoft.com/office/drawing/2014/main" id="{073DF26D-E1D0-0941-B752-3AA55D9712F9}"/>
                  </a:ext>
                </a:extLst>
              </p14:cNvPr>
              <p14:cNvContentPartPr/>
              <p14:nvPr/>
            </p14:nvContentPartPr>
            <p14:xfrm>
              <a:off x="1473128" y="5449340"/>
              <a:ext cx="84960" cy="3960"/>
            </p14:xfrm>
          </p:contentPart>
        </mc:Choice>
        <mc:Fallback xmlns="">
          <p:pic>
            <p:nvPicPr>
              <p:cNvPr id="41" name="Pismo odręczne 40">
                <a:extLst>
                  <a:ext uri="{FF2B5EF4-FFF2-40B4-BE49-F238E27FC236}">
                    <a16:creationId xmlns:a16="http://schemas.microsoft.com/office/drawing/2014/main" id="{073DF26D-E1D0-0941-B752-3AA55D9712F9}"/>
                  </a:ext>
                </a:extLst>
              </p:cNvPr>
              <p:cNvPicPr/>
              <p:nvPr/>
            </p:nvPicPr>
            <p:blipFill>
              <a:blip r:embed="rId45"/>
              <a:stretch>
                <a:fillRect/>
              </a:stretch>
            </p:blipFill>
            <p:spPr>
              <a:xfrm>
                <a:off x="1383128" y="5269340"/>
                <a:ext cx="2646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Pismo odręczne 41">
                <a:extLst>
                  <a:ext uri="{FF2B5EF4-FFF2-40B4-BE49-F238E27FC236}">
                    <a16:creationId xmlns:a16="http://schemas.microsoft.com/office/drawing/2014/main" id="{87C96280-A675-D34F-A4EF-AEA4B63DD4F3}"/>
                  </a:ext>
                </a:extLst>
              </p14:cNvPr>
              <p14:cNvContentPartPr/>
              <p14:nvPr/>
            </p14:nvContentPartPr>
            <p14:xfrm>
              <a:off x="3439808" y="5515940"/>
              <a:ext cx="360" cy="360"/>
            </p14:xfrm>
          </p:contentPart>
        </mc:Choice>
        <mc:Fallback xmlns="">
          <p:pic>
            <p:nvPicPr>
              <p:cNvPr id="42" name="Pismo odręczne 41">
                <a:extLst>
                  <a:ext uri="{FF2B5EF4-FFF2-40B4-BE49-F238E27FC236}">
                    <a16:creationId xmlns:a16="http://schemas.microsoft.com/office/drawing/2014/main" id="{87C96280-A675-D34F-A4EF-AEA4B63DD4F3}"/>
                  </a:ext>
                </a:extLst>
              </p:cNvPr>
              <p:cNvPicPr/>
              <p:nvPr/>
            </p:nvPicPr>
            <p:blipFill>
              <a:blip r:embed="rId4"/>
              <a:stretch>
                <a:fillRect/>
              </a:stretch>
            </p:blipFill>
            <p:spPr>
              <a:xfrm>
                <a:off x="3349808" y="533594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Pismo odręczne 45">
                <a:extLst>
                  <a:ext uri="{FF2B5EF4-FFF2-40B4-BE49-F238E27FC236}">
                    <a16:creationId xmlns:a16="http://schemas.microsoft.com/office/drawing/2014/main" id="{3E7723CC-FA93-024C-B9CE-917F84553F7C}"/>
                  </a:ext>
                </a:extLst>
              </p14:cNvPr>
              <p14:cNvContentPartPr/>
              <p14:nvPr/>
            </p14:nvContentPartPr>
            <p14:xfrm>
              <a:off x="3629888" y="5426300"/>
              <a:ext cx="360" cy="360"/>
            </p14:xfrm>
          </p:contentPart>
        </mc:Choice>
        <mc:Fallback xmlns="">
          <p:pic>
            <p:nvPicPr>
              <p:cNvPr id="46" name="Pismo odręczne 45">
                <a:extLst>
                  <a:ext uri="{FF2B5EF4-FFF2-40B4-BE49-F238E27FC236}">
                    <a16:creationId xmlns:a16="http://schemas.microsoft.com/office/drawing/2014/main" id="{3E7723CC-FA93-024C-B9CE-917F84553F7C}"/>
                  </a:ext>
                </a:extLst>
              </p:cNvPr>
              <p:cNvPicPr/>
              <p:nvPr/>
            </p:nvPicPr>
            <p:blipFill>
              <a:blip r:embed="rId4"/>
              <a:stretch>
                <a:fillRect/>
              </a:stretch>
            </p:blipFill>
            <p:spPr>
              <a:xfrm>
                <a:off x="3539888" y="524630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Pismo odręczne 46">
                <a:extLst>
                  <a:ext uri="{FF2B5EF4-FFF2-40B4-BE49-F238E27FC236}">
                    <a16:creationId xmlns:a16="http://schemas.microsoft.com/office/drawing/2014/main" id="{7DBAB67F-18C2-6A47-A401-296FF8AFE693}"/>
                  </a:ext>
                </a:extLst>
              </p14:cNvPr>
              <p14:cNvContentPartPr/>
              <p14:nvPr/>
            </p14:nvContentPartPr>
            <p14:xfrm>
              <a:off x="3623408" y="5369780"/>
              <a:ext cx="360" cy="360"/>
            </p14:xfrm>
          </p:contentPart>
        </mc:Choice>
        <mc:Fallback xmlns="">
          <p:pic>
            <p:nvPicPr>
              <p:cNvPr id="47" name="Pismo odręczne 46">
                <a:extLst>
                  <a:ext uri="{FF2B5EF4-FFF2-40B4-BE49-F238E27FC236}">
                    <a16:creationId xmlns:a16="http://schemas.microsoft.com/office/drawing/2014/main" id="{7DBAB67F-18C2-6A47-A401-296FF8AFE693}"/>
                  </a:ext>
                </a:extLst>
              </p:cNvPr>
              <p:cNvPicPr/>
              <p:nvPr/>
            </p:nvPicPr>
            <p:blipFill>
              <a:blip r:embed="rId4"/>
              <a:stretch>
                <a:fillRect/>
              </a:stretch>
            </p:blipFill>
            <p:spPr>
              <a:xfrm>
                <a:off x="3533408" y="518978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Pismo odręczne 47">
                <a:extLst>
                  <a:ext uri="{FF2B5EF4-FFF2-40B4-BE49-F238E27FC236}">
                    <a16:creationId xmlns:a16="http://schemas.microsoft.com/office/drawing/2014/main" id="{969646EC-A3CE-9B47-9F40-4EADB9AD0165}"/>
                  </a:ext>
                </a:extLst>
              </p14:cNvPr>
              <p14:cNvContentPartPr/>
              <p14:nvPr/>
            </p14:nvContentPartPr>
            <p14:xfrm>
              <a:off x="3893048" y="5362580"/>
              <a:ext cx="360" cy="360"/>
            </p14:xfrm>
          </p:contentPart>
        </mc:Choice>
        <mc:Fallback xmlns="">
          <p:pic>
            <p:nvPicPr>
              <p:cNvPr id="48" name="Pismo odręczne 47">
                <a:extLst>
                  <a:ext uri="{FF2B5EF4-FFF2-40B4-BE49-F238E27FC236}">
                    <a16:creationId xmlns:a16="http://schemas.microsoft.com/office/drawing/2014/main" id="{969646EC-A3CE-9B47-9F40-4EADB9AD0165}"/>
                  </a:ext>
                </a:extLst>
              </p:cNvPr>
              <p:cNvPicPr/>
              <p:nvPr/>
            </p:nvPicPr>
            <p:blipFill>
              <a:blip r:embed="rId4"/>
              <a:stretch>
                <a:fillRect/>
              </a:stretch>
            </p:blipFill>
            <p:spPr>
              <a:xfrm>
                <a:off x="3803048" y="5182580"/>
                <a:ext cx="180000" cy="360000"/>
              </a:xfrm>
              <a:prstGeom prst="rect">
                <a:avLst/>
              </a:prstGeom>
            </p:spPr>
          </p:pic>
        </mc:Fallback>
      </mc:AlternateContent>
      <p:sp>
        <p:nvSpPr>
          <p:cNvPr id="49" name="pole tekstowe 48">
            <a:extLst>
              <a:ext uri="{FF2B5EF4-FFF2-40B4-BE49-F238E27FC236}">
                <a16:creationId xmlns:a16="http://schemas.microsoft.com/office/drawing/2014/main" id="{25C08C4A-6E23-F14E-8998-82282691F0AE}"/>
              </a:ext>
            </a:extLst>
          </p:cNvPr>
          <p:cNvSpPr txBox="1"/>
          <p:nvPr/>
        </p:nvSpPr>
        <p:spPr>
          <a:xfrm>
            <a:off x="1434608" y="5157193"/>
            <a:ext cx="3869304" cy="461665"/>
          </a:xfrm>
          <a:prstGeom prst="rect">
            <a:avLst/>
          </a:prstGeom>
          <a:noFill/>
        </p:spPr>
        <p:txBody>
          <a:bodyPr wrap="square" rtlCol="0">
            <a:spAutoFit/>
          </a:bodyPr>
          <a:lstStyle/>
          <a:p>
            <a:r>
              <a:rPr lang="pl-PL" sz="1200" dirty="0"/>
              <a:t>Fot. Andreas Martinez</a:t>
            </a:r>
          </a:p>
          <a:p>
            <a:r>
              <a:rPr lang="pl-PL" sz="1200" dirty="0" err="1"/>
              <a:t>https</a:t>
            </a:r>
            <a:r>
              <a:rPr lang="pl-PL" sz="1200" dirty="0"/>
              <a:t>://</a:t>
            </a:r>
            <a:r>
              <a:rPr lang="pl-PL" sz="1200" dirty="0" err="1"/>
              <a:t>sip.lex.pl</a:t>
            </a:r>
            <a:r>
              <a:rPr lang="pl-PL" sz="1200" dirty="0"/>
              <a:t>/</a:t>
            </a:r>
            <a:r>
              <a:rPr lang="pl-PL" sz="1200" dirty="0" err="1"/>
              <a:t>ressrv</a:t>
            </a:r>
            <a:r>
              <a:rPr lang="pl-PL" sz="1200" dirty="0"/>
              <a:t>/media/54221106.jpg</a:t>
            </a:r>
          </a:p>
        </p:txBody>
      </p:sp>
    </p:spTree>
    <p:extLst>
      <p:ext uri="{BB962C8B-B14F-4D97-AF65-F5344CB8AC3E}">
        <p14:creationId xmlns:p14="http://schemas.microsoft.com/office/powerpoint/2010/main" val="419631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ymbol wycinania Transgender">
            <a:extLst>
              <a:ext uri="{FF2B5EF4-FFF2-40B4-BE49-F238E27FC236}">
                <a16:creationId xmlns:a16="http://schemas.microsoft.com/office/drawing/2014/main" id="{ABA8A673-46FD-305E-F4AC-0C4E215834F0}"/>
              </a:ext>
            </a:extLst>
          </p:cNvPr>
          <p:cNvPicPr>
            <a:picLocks noChangeAspect="1"/>
          </p:cNvPicPr>
          <p:nvPr/>
        </p:nvPicPr>
        <p:blipFill rotWithShape="1">
          <a:blip r:embed="rId2">
            <a:alphaModFix amt="45000"/>
          </a:blip>
          <a:srcRect t="10283" b="5447"/>
          <a:stretch/>
        </p:blipFill>
        <p:spPr>
          <a:xfrm>
            <a:off x="20" y="10"/>
            <a:ext cx="12191980" cy="6857990"/>
          </a:xfrm>
          <a:prstGeom prst="rect">
            <a:avLst/>
          </a:prstGeom>
        </p:spPr>
      </p:pic>
      <p:sp>
        <p:nvSpPr>
          <p:cNvPr id="5" name="Tytuł 4">
            <a:extLst>
              <a:ext uri="{FF2B5EF4-FFF2-40B4-BE49-F238E27FC236}">
                <a16:creationId xmlns:a16="http://schemas.microsoft.com/office/drawing/2014/main" id="{5D965FF8-E0D0-A6D4-86C6-239CA539A782}"/>
              </a:ext>
            </a:extLst>
          </p:cNvPr>
          <p:cNvSpPr>
            <a:spLocks noGrp="1"/>
          </p:cNvSpPr>
          <p:nvPr>
            <p:ph type="title"/>
          </p:nvPr>
        </p:nvSpPr>
        <p:spPr>
          <a:xfrm>
            <a:off x="1769532" y="2091263"/>
            <a:ext cx="8652938" cy="2461504"/>
          </a:xfrm>
        </p:spPr>
        <p:txBody>
          <a:bodyPr vert="horz" lIns="91440" tIns="45720" rIns="91440" bIns="45720" rtlCol="0" anchor="ctr">
            <a:normAutofit/>
          </a:bodyPr>
          <a:lstStyle/>
          <a:p>
            <a:r>
              <a:rPr lang="en-US" sz="6300"/>
              <a:t>Dozwolony użytek publiczny </a:t>
            </a:r>
          </a:p>
        </p:txBody>
      </p:sp>
      <p:sp>
        <p:nvSpPr>
          <p:cNvPr id="6" name="Symbol zastępczy tekstu 5">
            <a:extLst>
              <a:ext uri="{FF2B5EF4-FFF2-40B4-BE49-F238E27FC236}">
                <a16:creationId xmlns:a16="http://schemas.microsoft.com/office/drawing/2014/main" id="{E211F695-0C75-AD3A-D3E0-DABB448CF5DC}"/>
              </a:ext>
            </a:extLst>
          </p:cNvPr>
          <p:cNvSpPr>
            <a:spLocks noGrp="1"/>
          </p:cNvSpPr>
          <p:nvPr>
            <p:ph type="body" idx="1"/>
          </p:nvPr>
        </p:nvSpPr>
        <p:spPr>
          <a:xfrm>
            <a:off x="1769532" y="4623127"/>
            <a:ext cx="8655200" cy="457201"/>
          </a:xfrm>
        </p:spPr>
        <p:txBody>
          <a:bodyPr vert="horz" lIns="91440" tIns="45720" rIns="91440" bIns="45720" rtlCol="0">
            <a:normAutofit/>
          </a:bodyPr>
          <a:lstStyle/>
          <a:p>
            <a:pPr>
              <a:lnSpc>
                <a:spcPct val="100000"/>
              </a:lnSpc>
              <a:spcBef>
                <a:spcPts val="0"/>
              </a:spcBef>
              <a:spcAft>
                <a:spcPts val="600"/>
              </a:spcAft>
            </a:pPr>
            <a:r>
              <a:rPr lang="en-US" spc="80">
                <a:solidFill>
                  <a:schemeClr val="tx1"/>
                </a:solidFill>
              </a:rPr>
              <a:t>Wybrane instytucje</a:t>
            </a:r>
          </a:p>
        </p:txBody>
      </p:sp>
    </p:spTree>
    <p:extLst>
      <p:ext uri="{BB962C8B-B14F-4D97-AF65-F5344CB8AC3E}">
        <p14:creationId xmlns:p14="http://schemas.microsoft.com/office/powerpoint/2010/main" val="1742523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descr="Obraz zawierający tekst, stacjonarne, koperta, futerał&#10;&#10;Opis wygenerowany automatycznie">
            <a:extLst>
              <a:ext uri="{FF2B5EF4-FFF2-40B4-BE49-F238E27FC236}">
                <a16:creationId xmlns:a16="http://schemas.microsoft.com/office/drawing/2014/main" id="{BAC5D0DF-802A-A12E-D532-3C032ACB8F8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6319" y="26894"/>
            <a:ext cx="10579361" cy="6649883"/>
          </a:xfrm>
          <a:prstGeom prst="rect">
            <a:avLst/>
          </a:prstGeom>
        </p:spPr>
      </p:pic>
      <p:sp>
        <p:nvSpPr>
          <p:cNvPr id="2" name="Tytuł 1">
            <a:extLst>
              <a:ext uri="{FF2B5EF4-FFF2-40B4-BE49-F238E27FC236}">
                <a16:creationId xmlns:a16="http://schemas.microsoft.com/office/drawing/2014/main" id="{444ED594-D016-A782-AF9F-AEA0660E2EB1}"/>
              </a:ext>
            </a:extLst>
          </p:cNvPr>
          <p:cNvSpPr>
            <a:spLocks noGrp="1"/>
          </p:cNvSpPr>
          <p:nvPr>
            <p:ph type="title"/>
          </p:nvPr>
        </p:nvSpPr>
        <p:spPr>
          <a:xfrm>
            <a:off x="961850" y="184502"/>
            <a:ext cx="9144000" cy="1344168"/>
          </a:xfrm>
        </p:spPr>
        <p:txBody>
          <a:bodyPr>
            <a:normAutofit/>
          </a:bodyPr>
          <a:lstStyle/>
          <a:p>
            <a:r>
              <a:rPr lang="pl-PL" sz="4400" b="1" dirty="0">
                <a:latin typeface="Helvetica" pitchFamily="2" charset="0"/>
              </a:rPr>
              <a:t>Korzystanie z cudzej twórczości Art. 29 [Cytowanie] </a:t>
            </a:r>
            <a:endParaRPr lang="pl-PL" dirty="0">
              <a:latin typeface="Helvetica" pitchFamily="2" charset="0"/>
            </a:endParaRPr>
          </a:p>
        </p:txBody>
      </p:sp>
      <p:sp>
        <p:nvSpPr>
          <p:cNvPr id="3" name="Symbol zastępczy zawartości 2">
            <a:extLst>
              <a:ext uri="{FF2B5EF4-FFF2-40B4-BE49-F238E27FC236}">
                <a16:creationId xmlns:a16="http://schemas.microsoft.com/office/drawing/2014/main" id="{108BC5B1-6FC3-AB01-EE51-972951FE13DE}"/>
              </a:ext>
            </a:extLst>
          </p:cNvPr>
          <p:cNvSpPr>
            <a:spLocks noGrp="1"/>
          </p:cNvSpPr>
          <p:nvPr>
            <p:ph idx="1"/>
          </p:nvPr>
        </p:nvSpPr>
        <p:spPr>
          <a:xfrm>
            <a:off x="1523999" y="1865376"/>
            <a:ext cx="9144000" cy="3127248"/>
          </a:xfrm>
        </p:spPr>
        <p:txBody>
          <a:bodyPr>
            <a:normAutofit/>
          </a:bodyPr>
          <a:lstStyle/>
          <a:p>
            <a:r>
              <a:rPr lang="pl-PL" sz="2800" dirty="0"/>
              <a:t>Wolno przytaczać </a:t>
            </a:r>
            <a:r>
              <a:rPr lang="pl-PL" sz="2800" dirty="0">
                <a:highlight>
                  <a:srgbClr val="FFFF00"/>
                </a:highlight>
              </a:rPr>
              <a:t>w utworach stanowiących samoistną całość</a:t>
            </a:r>
            <a:r>
              <a:rPr lang="pl-PL" sz="2800" dirty="0"/>
              <a:t> urywki </a:t>
            </a:r>
            <a:r>
              <a:rPr lang="pl-PL" sz="2800" dirty="0">
                <a:highlight>
                  <a:srgbClr val="00FF00"/>
                </a:highlight>
              </a:rPr>
              <a:t>rozpowszechnionych</a:t>
            </a:r>
            <a:r>
              <a:rPr lang="pl-PL" sz="2800" dirty="0"/>
              <a:t> utworów oraz rozpowszechnione utwory plastyczne, utwory fotograficzne lub drobne utwory w całości, </a:t>
            </a:r>
            <a:r>
              <a:rPr lang="pl-PL" sz="2800" dirty="0">
                <a:highlight>
                  <a:srgbClr val="00FFFF"/>
                </a:highlight>
              </a:rPr>
              <a:t>w zakresie uzasadnionym celami cytatu</a:t>
            </a:r>
            <a:r>
              <a:rPr lang="pl-PL" sz="2800" dirty="0"/>
              <a:t>, takimi jak wyjaśnianie, polemika, analiza krytyczna lub naukowa, nauczanie lub prawami gatunku twórczości.</a:t>
            </a:r>
          </a:p>
          <a:p>
            <a:endParaRPr lang="pl-PL" dirty="0"/>
          </a:p>
        </p:txBody>
      </p:sp>
      <p:sp>
        <p:nvSpPr>
          <p:cNvPr id="11" name="pole tekstowe 10">
            <a:extLst>
              <a:ext uri="{FF2B5EF4-FFF2-40B4-BE49-F238E27FC236}">
                <a16:creationId xmlns:a16="http://schemas.microsoft.com/office/drawing/2014/main" id="{0C085234-AC45-7A47-5316-6FB6F607B0A4}"/>
              </a:ext>
            </a:extLst>
          </p:cNvPr>
          <p:cNvSpPr txBox="1"/>
          <p:nvPr/>
        </p:nvSpPr>
        <p:spPr>
          <a:xfrm>
            <a:off x="806319" y="6627168"/>
            <a:ext cx="10579361" cy="230832"/>
          </a:xfrm>
          <a:prstGeom prst="rect">
            <a:avLst/>
          </a:prstGeom>
          <a:noFill/>
        </p:spPr>
        <p:txBody>
          <a:bodyPr wrap="square" rtlCol="0">
            <a:spAutoFit/>
          </a:bodyPr>
          <a:lstStyle/>
          <a:p>
            <a:r>
              <a:rPr lang="pl-PL" sz="900">
                <a:hlinkClick r:id="rId3" tooltip="https://www.freeimageslive.co.uk/free_stock_image/book-copyspace-jpg-0"/>
              </a:rPr>
              <a:t>To zdjęcie</a:t>
            </a:r>
            <a:r>
              <a:rPr lang="pl-PL" sz="900"/>
              <a:t>, autor: Nieznany autor, licencja: </a:t>
            </a:r>
            <a:r>
              <a:rPr lang="pl-PL" sz="900">
                <a:hlinkClick r:id="rId4" tooltip="https://creativecommons.org/licenses/by/3.0/"/>
              </a:rPr>
              <a:t>CC BY</a:t>
            </a:r>
            <a:endParaRPr lang="pl-PL" sz="900"/>
          </a:p>
        </p:txBody>
      </p:sp>
      <p:sp>
        <p:nvSpPr>
          <p:cNvPr id="4" name="pole tekstowe 3">
            <a:extLst>
              <a:ext uri="{FF2B5EF4-FFF2-40B4-BE49-F238E27FC236}">
                <a16:creationId xmlns:a16="http://schemas.microsoft.com/office/drawing/2014/main" id="{61092A15-3317-215D-E765-0E71A685A6F7}"/>
              </a:ext>
            </a:extLst>
          </p:cNvPr>
          <p:cNvSpPr txBox="1"/>
          <p:nvPr/>
        </p:nvSpPr>
        <p:spPr>
          <a:xfrm>
            <a:off x="4554573" y="5573407"/>
            <a:ext cx="6831107" cy="923330"/>
          </a:xfrm>
          <a:prstGeom prst="rect">
            <a:avLst/>
          </a:prstGeom>
          <a:noFill/>
        </p:spPr>
        <p:txBody>
          <a:bodyPr wrap="square" rtlCol="0">
            <a:spAutoFit/>
          </a:bodyPr>
          <a:lstStyle/>
          <a:p>
            <a:pPr algn="just"/>
            <a:r>
              <a:rPr lang="pl-PL" b="1" dirty="0">
                <a:highlight>
                  <a:srgbClr val="C0C0C0"/>
                </a:highlight>
                <a:hlinkClick r:id="rId5" tooltip="cytat"/>
              </a:rPr>
              <a:t>cytat</a:t>
            </a:r>
            <a:r>
              <a:rPr lang="pl-PL" dirty="0">
                <a:highlight>
                  <a:srgbClr val="C0C0C0"/>
                </a:highlight>
              </a:rPr>
              <a:t> «słowa przytoczone dosłownie z jakiegoś tekstu pisanego lub z czyjejś wypowiedzi ustnej»  -Słownik języka polskiego PWN, </a:t>
            </a:r>
            <a:r>
              <a:rPr lang="pl-PL" dirty="0" err="1">
                <a:highlight>
                  <a:srgbClr val="C0C0C0"/>
                </a:highlight>
              </a:rPr>
              <a:t>https</a:t>
            </a:r>
            <a:r>
              <a:rPr lang="pl-PL" dirty="0">
                <a:highlight>
                  <a:srgbClr val="C0C0C0"/>
                </a:highlight>
              </a:rPr>
              <a:t>://</a:t>
            </a:r>
            <a:r>
              <a:rPr lang="pl-PL" dirty="0" err="1">
                <a:highlight>
                  <a:srgbClr val="C0C0C0"/>
                </a:highlight>
              </a:rPr>
              <a:t>sjp.pwn.pl</a:t>
            </a:r>
            <a:r>
              <a:rPr lang="pl-PL" dirty="0">
                <a:highlight>
                  <a:srgbClr val="C0C0C0"/>
                </a:highlight>
              </a:rPr>
              <a:t>/szukaj/</a:t>
            </a:r>
            <a:r>
              <a:rPr lang="pl-PL" dirty="0" err="1">
                <a:highlight>
                  <a:srgbClr val="C0C0C0"/>
                </a:highlight>
              </a:rPr>
              <a:t>cytat.html</a:t>
            </a:r>
            <a:endParaRPr lang="pl-PL" dirty="0">
              <a:highlight>
                <a:srgbClr val="C0C0C0"/>
              </a:highlight>
            </a:endParaRPr>
          </a:p>
        </p:txBody>
      </p:sp>
    </p:spTree>
    <p:extLst>
      <p:ext uri="{BB962C8B-B14F-4D97-AF65-F5344CB8AC3E}">
        <p14:creationId xmlns:p14="http://schemas.microsoft.com/office/powerpoint/2010/main" val="291977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braz 24">
            <a:extLst>
              <a:ext uri="{FF2B5EF4-FFF2-40B4-BE49-F238E27FC236}">
                <a16:creationId xmlns:a16="http://schemas.microsoft.com/office/drawing/2014/main" id="{0805F260-D86A-B34D-BC46-70FD2B04A9C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2897" y="1455853"/>
            <a:ext cx="3243525" cy="2304254"/>
          </a:xfrm>
          <a:prstGeom prst="rect">
            <a:avLst/>
          </a:prstGeom>
        </p:spPr>
      </p:pic>
      <p:sp>
        <p:nvSpPr>
          <p:cNvPr id="26" name="pole tekstowe 25">
            <a:extLst>
              <a:ext uri="{FF2B5EF4-FFF2-40B4-BE49-F238E27FC236}">
                <a16:creationId xmlns:a16="http://schemas.microsoft.com/office/drawing/2014/main" id="{237CA881-40DF-0343-99CA-AA70D7230D05}"/>
              </a:ext>
            </a:extLst>
          </p:cNvPr>
          <p:cNvSpPr txBox="1"/>
          <p:nvPr/>
        </p:nvSpPr>
        <p:spPr>
          <a:xfrm>
            <a:off x="1820338" y="6285384"/>
            <a:ext cx="4871223" cy="230832"/>
          </a:xfrm>
          <a:prstGeom prst="rect">
            <a:avLst/>
          </a:prstGeom>
          <a:noFill/>
        </p:spPr>
        <p:txBody>
          <a:bodyPr wrap="square" rtlCol="0">
            <a:spAutoFit/>
          </a:bodyPr>
          <a:lstStyle/>
          <a:p>
            <a:r>
              <a:rPr lang="pl-PL" sz="900" dirty="0">
                <a:hlinkClick r:id="rId3" tooltip="https://en.wikipedia.org/wiki/Aristotle%27s_biology"/>
              </a:rPr>
              <a:t>To zdjęcie</a:t>
            </a:r>
            <a:r>
              <a:rPr lang="pl-PL" sz="900" dirty="0"/>
              <a:t>, autor: Nieznany autor, licencja: </a:t>
            </a:r>
            <a:r>
              <a:rPr lang="pl-PL" sz="900" dirty="0">
                <a:hlinkClick r:id="rId4" tooltip="https://creativecommons.org/licenses/by-sa/3.0/"/>
              </a:rPr>
              <a:t>CC BY-SA</a:t>
            </a:r>
            <a:endParaRPr lang="pl-PL" sz="900" dirty="0"/>
          </a:p>
        </p:txBody>
      </p:sp>
      <p:sp>
        <p:nvSpPr>
          <p:cNvPr id="5" name="Tytuł 4">
            <a:extLst>
              <a:ext uri="{FF2B5EF4-FFF2-40B4-BE49-F238E27FC236}">
                <a16:creationId xmlns:a16="http://schemas.microsoft.com/office/drawing/2014/main" id="{A876272D-5EAD-BA49-88A0-0FFF371D36D2}"/>
              </a:ext>
            </a:extLst>
          </p:cNvPr>
          <p:cNvSpPr>
            <a:spLocks noGrp="1"/>
          </p:cNvSpPr>
          <p:nvPr>
            <p:ph type="title"/>
          </p:nvPr>
        </p:nvSpPr>
        <p:spPr>
          <a:xfrm>
            <a:off x="621323" y="255373"/>
            <a:ext cx="9144000" cy="1263649"/>
          </a:xfrm>
        </p:spPr>
        <p:txBody>
          <a:bodyPr>
            <a:normAutofit fontScale="90000"/>
          </a:bodyPr>
          <a:lstStyle/>
          <a:p>
            <a:r>
              <a:rPr lang="pl-PL" dirty="0"/>
              <a:t>Powstanie autorskich praw osobistych oraz czas trwania ochrony</a:t>
            </a:r>
          </a:p>
        </p:txBody>
      </p:sp>
      <p:pic>
        <p:nvPicPr>
          <p:cNvPr id="7" name="Symbol zastępczy zawartości 6">
            <a:extLst>
              <a:ext uri="{FF2B5EF4-FFF2-40B4-BE49-F238E27FC236}">
                <a16:creationId xmlns:a16="http://schemas.microsoft.com/office/drawing/2014/main" id="{0C28C456-399D-014B-B3CF-3EBA66AA1FC3}"/>
              </a:ext>
            </a:extLst>
          </p:cNvPr>
          <p:cNvPicPr>
            <a:picLocks noGrp="1" noChangeAspect="1"/>
          </p:cNvPicPr>
          <p:nvPr>
            <p:ph sz="half" idx="1"/>
          </p:nvPr>
        </p:nvPicPr>
        <p:blipFill>
          <a:blip r:embed="rId5"/>
          <a:stretch>
            <a:fillRect/>
          </a:stretch>
        </p:blipFill>
        <p:spPr>
          <a:xfrm>
            <a:off x="751785" y="3917776"/>
            <a:ext cx="1511300" cy="1612900"/>
          </a:xfrm>
        </p:spPr>
      </p:pic>
      <p:sp>
        <p:nvSpPr>
          <p:cNvPr id="2" name="Symbol zastępczy zawartości 1">
            <a:extLst>
              <a:ext uri="{FF2B5EF4-FFF2-40B4-BE49-F238E27FC236}">
                <a16:creationId xmlns:a16="http://schemas.microsoft.com/office/drawing/2014/main" id="{73409B74-FEC3-E94F-B88D-F24ADB4CDD2D}"/>
              </a:ext>
            </a:extLst>
          </p:cNvPr>
          <p:cNvSpPr>
            <a:spLocks noGrp="1"/>
          </p:cNvSpPr>
          <p:nvPr>
            <p:ph sz="half" idx="2"/>
          </p:nvPr>
        </p:nvSpPr>
        <p:spPr>
          <a:xfrm>
            <a:off x="6189785" y="2051538"/>
            <a:ext cx="5240215" cy="4044462"/>
          </a:xfrm>
        </p:spPr>
        <p:txBody>
          <a:bodyPr>
            <a:normAutofit fontScale="85000" lnSpcReduction="10000"/>
          </a:bodyPr>
          <a:lstStyle/>
          <a:p>
            <a:r>
              <a:rPr lang="pl-PL" dirty="0"/>
              <a:t>Autorskie prawa osobiste i majątkowe powstają </a:t>
            </a:r>
            <a:r>
              <a:rPr lang="pl-PL" dirty="0">
                <a:solidFill>
                  <a:schemeClr val="bg1"/>
                </a:solidFill>
                <a:highlight>
                  <a:srgbClr val="C0C0C0"/>
                </a:highlight>
              </a:rPr>
              <a:t>jednocześnie</a:t>
            </a:r>
            <a:r>
              <a:rPr lang="pl-PL" dirty="0"/>
              <a:t> z chwilą </a:t>
            </a:r>
            <a:r>
              <a:rPr lang="pl-PL" b="1" dirty="0"/>
              <a:t>ustalenia utworu. </a:t>
            </a:r>
          </a:p>
          <a:p>
            <a:r>
              <a:rPr lang="pl-PL" dirty="0"/>
              <a:t>Nie jest przy tym konieczne jego utrwalenie, zamieszczenie tzw. noty </a:t>
            </a:r>
            <a:r>
              <a:rPr lang="pl-PL" dirty="0" err="1"/>
              <a:t>copyrightowej</a:t>
            </a:r>
            <a:r>
              <a:rPr lang="pl-PL" dirty="0"/>
              <a:t> czy też rejestracja w odpowiednim urzędzie.</a:t>
            </a:r>
          </a:p>
          <a:p>
            <a:r>
              <a:rPr lang="pl-PL" dirty="0"/>
              <a:t>Z art. 16</a:t>
            </a:r>
            <a:r>
              <a:rPr lang="pl-PL" u="sng" dirty="0"/>
              <a:t> P</a:t>
            </a:r>
            <a:r>
              <a:rPr lang="pl-PL" dirty="0"/>
              <a:t>r. Aut. wynika, że autorskie prawa osobiste są </a:t>
            </a:r>
            <a:r>
              <a:rPr lang="pl-PL" b="1" dirty="0"/>
              <a:t>bezterminowe</a:t>
            </a:r>
            <a:r>
              <a:rPr lang="pl-PL" dirty="0"/>
              <a:t>. Co więcej, nie jest możliwe ograniczenie czasu ich trwania przez działania uprawnionego.</a:t>
            </a:r>
          </a:p>
          <a:p>
            <a:endParaRPr lang="pl-PL" dirty="0"/>
          </a:p>
        </p:txBody>
      </p:sp>
      <mc:AlternateContent xmlns:mc="http://schemas.openxmlformats.org/markup-compatibility/2006" xmlns:p14="http://schemas.microsoft.com/office/powerpoint/2010/main">
        <mc:Choice Requires="p14">
          <p:contentPart p14:bwMode="auto" r:id="rId6">
            <p14:nvContentPartPr>
              <p14:cNvPr id="8" name="Pismo odręczne 7">
                <a:extLst>
                  <a:ext uri="{FF2B5EF4-FFF2-40B4-BE49-F238E27FC236}">
                    <a16:creationId xmlns:a16="http://schemas.microsoft.com/office/drawing/2014/main" id="{ECFBC801-AE72-5B40-9EE2-8CA8DBD4DFD8}"/>
                  </a:ext>
                </a:extLst>
              </p14:cNvPr>
              <p14:cNvContentPartPr/>
              <p14:nvPr/>
            </p14:nvContentPartPr>
            <p14:xfrm>
              <a:off x="3894421" y="4415584"/>
              <a:ext cx="360" cy="360"/>
            </p14:xfrm>
          </p:contentPart>
        </mc:Choice>
        <mc:Fallback xmlns="">
          <p:pic>
            <p:nvPicPr>
              <p:cNvPr id="8" name="Pismo odręczne 7">
                <a:extLst>
                  <a:ext uri="{FF2B5EF4-FFF2-40B4-BE49-F238E27FC236}">
                    <a16:creationId xmlns:a16="http://schemas.microsoft.com/office/drawing/2014/main" id="{ECFBC801-AE72-5B40-9EE2-8CA8DBD4DFD8}"/>
                  </a:ext>
                </a:extLst>
              </p:cNvPr>
              <p:cNvPicPr/>
              <p:nvPr/>
            </p:nvPicPr>
            <p:blipFill>
              <a:blip r:embed="rId7"/>
              <a:stretch>
                <a:fillRect/>
              </a:stretch>
            </p:blipFill>
            <p:spPr>
              <a:xfrm>
                <a:off x="3840421" y="430758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Pismo odręczne 9">
                <a:extLst>
                  <a:ext uri="{FF2B5EF4-FFF2-40B4-BE49-F238E27FC236}">
                    <a16:creationId xmlns:a16="http://schemas.microsoft.com/office/drawing/2014/main" id="{0CE33A24-76DB-F142-B04C-9E4B8AE69490}"/>
                  </a:ext>
                </a:extLst>
              </p14:cNvPr>
              <p14:cNvContentPartPr/>
              <p14:nvPr/>
            </p14:nvContentPartPr>
            <p14:xfrm>
              <a:off x="3696781" y="4354744"/>
              <a:ext cx="217800" cy="53640"/>
            </p14:xfrm>
          </p:contentPart>
        </mc:Choice>
        <mc:Fallback xmlns="">
          <p:pic>
            <p:nvPicPr>
              <p:cNvPr id="10" name="Pismo odręczne 9">
                <a:extLst>
                  <a:ext uri="{FF2B5EF4-FFF2-40B4-BE49-F238E27FC236}">
                    <a16:creationId xmlns:a16="http://schemas.microsoft.com/office/drawing/2014/main" id="{0CE33A24-76DB-F142-B04C-9E4B8AE69490}"/>
                  </a:ext>
                </a:extLst>
              </p:cNvPr>
              <p:cNvPicPr/>
              <p:nvPr/>
            </p:nvPicPr>
            <p:blipFill>
              <a:blip r:embed="rId11"/>
              <a:stretch>
                <a:fillRect/>
              </a:stretch>
            </p:blipFill>
            <p:spPr>
              <a:xfrm>
                <a:off x="3642781" y="4246744"/>
                <a:ext cx="3254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Pismo odręczne 10">
                <a:extLst>
                  <a:ext uri="{FF2B5EF4-FFF2-40B4-BE49-F238E27FC236}">
                    <a16:creationId xmlns:a16="http://schemas.microsoft.com/office/drawing/2014/main" id="{FBA71B35-8999-3242-96AF-210544595315}"/>
                  </a:ext>
                </a:extLst>
              </p14:cNvPr>
              <p14:cNvContentPartPr/>
              <p14:nvPr/>
            </p14:nvContentPartPr>
            <p14:xfrm>
              <a:off x="3955414" y="6400800"/>
              <a:ext cx="171720" cy="99360"/>
            </p14:xfrm>
          </p:contentPart>
        </mc:Choice>
        <mc:Fallback xmlns="">
          <p:pic>
            <p:nvPicPr>
              <p:cNvPr id="11" name="Pismo odręczne 10">
                <a:extLst>
                  <a:ext uri="{FF2B5EF4-FFF2-40B4-BE49-F238E27FC236}">
                    <a16:creationId xmlns:a16="http://schemas.microsoft.com/office/drawing/2014/main" id="{FBA71B35-8999-3242-96AF-210544595315}"/>
                  </a:ext>
                </a:extLst>
              </p:cNvPr>
              <p:cNvPicPr/>
              <p:nvPr/>
            </p:nvPicPr>
            <p:blipFill>
              <a:blip r:embed="rId13"/>
              <a:stretch>
                <a:fillRect/>
              </a:stretch>
            </p:blipFill>
            <p:spPr>
              <a:xfrm>
                <a:off x="3901414" y="6293190"/>
                <a:ext cx="279360" cy="31422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Pismo odręczne 11">
                <a:extLst>
                  <a:ext uri="{FF2B5EF4-FFF2-40B4-BE49-F238E27FC236}">
                    <a16:creationId xmlns:a16="http://schemas.microsoft.com/office/drawing/2014/main" id="{3C1BE10F-03D7-554F-B804-0809C5EA4315}"/>
                  </a:ext>
                </a:extLst>
              </p14:cNvPr>
              <p14:cNvContentPartPr/>
              <p14:nvPr/>
            </p14:nvContentPartPr>
            <p14:xfrm>
              <a:off x="3852301" y="4442584"/>
              <a:ext cx="360" cy="360"/>
            </p14:xfrm>
          </p:contentPart>
        </mc:Choice>
        <mc:Fallback xmlns="">
          <p:pic>
            <p:nvPicPr>
              <p:cNvPr id="12" name="Pismo odręczne 11">
                <a:extLst>
                  <a:ext uri="{FF2B5EF4-FFF2-40B4-BE49-F238E27FC236}">
                    <a16:creationId xmlns:a16="http://schemas.microsoft.com/office/drawing/2014/main" id="{3C1BE10F-03D7-554F-B804-0809C5EA4315}"/>
                  </a:ext>
                </a:extLst>
              </p:cNvPr>
              <p:cNvPicPr/>
              <p:nvPr/>
            </p:nvPicPr>
            <p:blipFill>
              <a:blip r:embed="rId7"/>
              <a:stretch>
                <a:fillRect/>
              </a:stretch>
            </p:blipFill>
            <p:spPr>
              <a:xfrm>
                <a:off x="3798301" y="433458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Pismo odręczne 12">
                <a:extLst>
                  <a:ext uri="{FF2B5EF4-FFF2-40B4-BE49-F238E27FC236}">
                    <a16:creationId xmlns:a16="http://schemas.microsoft.com/office/drawing/2014/main" id="{8DD231D8-80B7-2C4B-A94A-3D51A8F4BA4C}"/>
                  </a:ext>
                </a:extLst>
              </p14:cNvPr>
              <p14:cNvContentPartPr/>
              <p14:nvPr/>
            </p14:nvContentPartPr>
            <p14:xfrm>
              <a:off x="3816301" y="4438264"/>
              <a:ext cx="360" cy="360"/>
            </p14:xfrm>
          </p:contentPart>
        </mc:Choice>
        <mc:Fallback xmlns="">
          <p:pic>
            <p:nvPicPr>
              <p:cNvPr id="13" name="Pismo odręczne 12">
                <a:extLst>
                  <a:ext uri="{FF2B5EF4-FFF2-40B4-BE49-F238E27FC236}">
                    <a16:creationId xmlns:a16="http://schemas.microsoft.com/office/drawing/2014/main" id="{8DD231D8-80B7-2C4B-A94A-3D51A8F4BA4C}"/>
                  </a:ext>
                </a:extLst>
              </p:cNvPr>
              <p:cNvPicPr/>
              <p:nvPr/>
            </p:nvPicPr>
            <p:blipFill>
              <a:blip r:embed="rId7"/>
              <a:stretch>
                <a:fillRect/>
              </a:stretch>
            </p:blipFill>
            <p:spPr>
              <a:xfrm>
                <a:off x="3762301" y="433026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Pismo odręczne 13">
                <a:extLst>
                  <a:ext uri="{FF2B5EF4-FFF2-40B4-BE49-F238E27FC236}">
                    <a16:creationId xmlns:a16="http://schemas.microsoft.com/office/drawing/2014/main" id="{A401C80F-9C4D-614B-9E68-7B86DE9127AE}"/>
                  </a:ext>
                </a:extLst>
              </p14:cNvPr>
              <p14:cNvContentPartPr/>
              <p14:nvPr/>
            </p14:nvContentPartPr>
            <p14:xfrm>
              <a:off x="3806941" y="4438264"/>
              <a:ext cx="36000" cy="5760"/>
            </p14:xfrm>
          </p:contentPart>
        </mc:Choice>
        <mc:Fallback xmlns="">
          <p:pic>
            <p:nvPicPr>
              <p:cNvPr id="14" name="Pismo odręczne 13">
                <a:extLst>
                  <a:ext uri="{FF2B5EF4-FFF2-40B4-BE49-F238E27FC236}">
                    <a16:creationId xmlns:a16="http://schemas.microsoft.com/office/drawing/2014/main" id="{A401C80F-9C4D-614B-9E68-7B86DE9127AE}"/>
                  </a:ext>
                </a:extLst>
              </p:cNvPr>
              <p:cNvPicPr/>
              <p:nvPr/>
            </p:nvPicPr>
            <p:blipFill>
              <a:blip r:embed="rId17"/>
              <a:stretch>
                <a:fillRect/>
              </a:stretch>
            </p:blipFill>
            <p:spPr>
              <a:xfrm>
                <a:off x="3752941" y="4330264"/>
                <a:ext cx="143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Pismo odręczne 14">
                <a:extLst>
                  <a:ext uri="{FF2B5EF4-FFF2-40B4-BE49-F238E27FC236}">
                    <a16:creationId xmlns:a16="http://schemas.microsoft.com/office/drawing/2014/main" id="{FE01767E-D8F5-914F-A081-8B597C84C900}"/>
                  </a:ext>
                </a:extLst>
              </p14:cNvPr>
              <p14:cNvContentPartPr/>
              <p14:nvPr/>
            </p14:nvContentPartPr>
            <p14:xfrm>
              <a:off x="3885061" y="4447984"/>
              <a:ext cx="360" cy="360"/>
            </p14:xfrm>
          </p:contentPart>
        </mc:Choice>
        <mc:Fallback xmlns="">
          <p:pic>
            <p:nvPicPr>
              <p:cNvPr id="15" name="Pismo odręczne 14">
                <a:extLst>
                  <a:ext uri="{FF2B5EF4-FFF2-40B4-BE49-F238E27FC236}">
                    <a16:creationId xmlns:a16="http://schemas.microsoft.com/office/drawing/2014/main" id="{FE01767E-D8F5-914F-A081-8B597C84C900}"/>
                  </a:ext>
                </a:extLst>
              </p:cNvPr>
              <p:cNvPicPr/>
              <p:nvPr/>
            </p:nvPicPr>
            <p:blipFill>
              <a:blip r:embed="rId7"/>
              <a:stretch>
                <a:fillRect/>
              </a:stretch>
            </p:blipFill>
            <p:spPr>
              <a:xfrm>
                <a:off x="3831061" y="433998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Pismo odręczne 15">
                <a:extLst>
                  <a:ext uri="{FF2B5EF4-FFF2-40B4-BE49-F238E27FC236}">
                    <a16:creationId xmlns:a16="http://schemas.microsoft.com/office/drawing/2014/main" id="{36E71526-2697-0046-BE29-1287A7369F45}"/>
                  </a:ext>
                </a:extLst>
              </p14:cNvPr>
              <p14:cNvContentPartPr/>
              <p14:nvPr/>
            </p14:nvContentPartPr>
            <p14:xfrm>
              <a:off x="3925381" y="4450504"/>
              <a:ext cx="360" cy="360"/>
            </p14:xfrm>
          </p:contentPart>
        </mc:Choice>
        <mc:Fallback xmlns="">
          <p:pic>
            <p:nvPicPr>
              <p:cNvPr id="16" name="Pismo odręczne 15">
                <a:extLst>
                  <a:ext uri="{FF2B5EF4-FFF2-40B4-BE49-F238E27FC236}">
                    <a16:creationId xmlns:a16="http://schemas.microsoft.com/office/drawing/2014/main" id="{36E71526-2697-0046-BE29-1287A7369F45}"/>
                  </a:ext>
                </a:extLst>
              </p:cNvPr>
              <p:cNvPicPr/>
              <p:nvPr/>
            </p:nvPicPr>
            <p:blipFill>
              <a:blip r:embed="rId7"/>
              <a:stretch>
                <a:fillRect/>
              </a:stretch>
            </p:blipFill>
            <p:spPr>
              <a:xfrm>
                <a:off x="3871381" y="434250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Pismo odręczne 16">
                <a:extLst>
                  <a:ext uri="{FF2B5EF4-FFF2-40B4-BE49-F238E27FC236}">
                    <a16:creationId xmlns:a16="http://schemas.microsoft.com/office/drawing/2014/main" id="{A697FE4A-1DB7-5E42-9F2D-7986A538938B}"/>
                  </a:ext>
                </a:extLst>
              </p14:cNvPr>
              <p14:cNvContentPartPr/>
              <p14:nvPr/>
            </p14:nvContentPartPr>
            <p14:xfrm>
              <a:off x="3622261" y="4456264"/>
              <a:ext cx="55800" cy="3240"/>
            </p14:xfrm>
          </p:contentPart>
        </mc:Choice>
        <mc:Fallback xmlns="">
          <p:pic>
            <p:nvPicPr>
              <p:cNvPr id="17" name="Pismo odręczne 16">
                <a:extLst>
                  <a:ext uri="{FF2B5EF4-FFF2-40B4-BE49-F238E27FC236}">
                    <a16:creationId xmlns:a16="http://schemas.microsoft.com/office/drawing/2014/main" id="{A697FE4A-1DB7-5E42-9F2D-7986A538938B}"/>
                  </a:ext>
                </a:extLst>
              </p:cNvPr>
              <p:cNvPicPr/>
              <p:nvPr/>
            </p:nvPicPr>
            <p:blipFill>
              <a:blip r:embed="rId21"/>
              <a:stretch>
                <a:fillRect/>
              </a:stretch>
            </p:blipFill>
            <p:spPr>
              <a:xfrm>
                <a:off x="3568261" y="4348264"/>
                <a:ext cx="1634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Pismo odręczne 17">
                <a:extLst>
                  <a:ext uri="{FF2B5EF4-FFF2-40B4-BE49-F238E27FC236}">
                    <a16:creationId xmlns:a16="http://schemas.microsoft.com/office/drawing/2014/main" id="{1779CBE3-A161-4947-97E1-502EC46AB6F5}"/>
                  </a:ext>
                </a:extLst>
              </p14:cNvPr>
              <p14:cNvContentPartPr/>
              <p14:nvPr/>
            </p14:nvContentPartPr>
            <p14:xfrm>
              <a:off x="3698221" y="4459864"/>
              <a:ext cx="360" cy="360"/>
            </p14:xfrm>
          </p:contentPart>
        </mc:Choice>
        <mc:Fallback xmlns="">
          <p:pic>
            <p:nvPicPr>
              <p:cNvPr id="18" name="Pismo odręczne 17">
                <a:extLst>
                  <a:ext uri="{FF2B5EF4-FFF2-40B4-BE49-F238E27FC236}">
                    <a16:creationId xmlns:a16="http://schemas.microsoft.com/office/drawing/2014/main" id="{1779CBE3-A161-4947-97E1-502EC46AB6F5}"/>
                  </a:ext>
                </a:extLst>
              </p:cNvPr>
              <p:cNvPicPr/>
              <p:nvPr/>
            </p:nvPicPr>
            <p:blipFill>
              <a:blip r:embed="rId7"/>
              <a:stretch>
                <a:fillRect/>
              </a:stretch>
            </p:blipFill>
            <p:spPr>
              <a:xfrm>
                <a:off x="3644221" y="435186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Pismo odręczne 18">
                <a:extLst>
                  <a:ext uri="{FF2B5EF4-FFF2-40B4-BE49-F238E27FC236}">
                    <a16:creationId xmlns:a16="http://schemas.microsoft.com/office/drawing/2014/main" id="{A4E4B13C-FEF5-BC46-B836-DB5A71F89043}"/>
                  </a:ext>
                </a:extLst>
              </p14:cNvPr>
              <p14:cNvContentPartPr/>
              <p14:nvPr/>
            </p14:nvContentPartPr>
            <p14:xfrm>
              <a:off x="3696421" y="4458424"/>
              <a:ext cx="360" cy="360"/>
            </p14:xfrm>
          </p:contentPart>
        </mc:Choice>
        <mc:Fallback xmlns="">
          <p:pic>
            <p:nvPicPr>
              <p:cNvPr id="19" name="Pismo odręczne 18">
                <a:extLst>
                  <a:ext uri="{FF2B5EF4-FFF2-40B4-BE49-F238E27FC236}">
                    <a16:creationId xmlns:a16="http://schemas.microsoft.com/office/drawing/2014/main" id="{A4E4B13C-FEF5-BC46-B836-DB5A71F89043}"/>
                  </a:ext>
                </a:extLst>
              </p:cNvPr>
              <p:cNvPicPr/>
              <p:nvPr/>
            </p:nvPicPr>
            <p:blipFill>
              <a:blip r:embed="rId7"/>
              <a:stretch>
                <a:fillRect/>
              </a:stretch>
            </p:blipFill>
            <p:spPr>
              <a:xfrm>
                <a:off x="3642421" y="4350424"/>
                <a:ext cx="108000" cy="216000"/>
              </a:xfrm>
              <a:prstGeom prst="rect">
                <a:avLst/>
              </a:prstGeom>
            </p:spPr>
          </p:pic>
        </mc:Fallback>
      </mc:AlternateContent>
      <p:pic>
        <p:nvPicPr>
          <p:cNvPr id="22" name="Obraz 21">
            <a:extLst>
              <a:ext uri="{FF2B5EF4-FFF2-40B4-BE49-F238E27FC236}">
                <a16:creationId xmlns:a16="http://schemas.microsoft.com/office/drawing/2014/main" id="{3B31AF62-B3C9-7B4E-8032-9F7192DF3110}"/>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2009581" y="3429000"/>
            <a:ext cx="3810000" cy="2857500"/>
          </a:xfrm>
          <a:prstGeom prst="rect">
            <a:avLst/>
          </a:prstGeom>
        </p:spPr>
      </p:pic>
    </p:spTree>
    <p:extLst>
      <p:ext uri="{BB962C8B-B14F-4D97-AF65-F5344CB8AC3E}">
        <p14:creationId xmlns:p14="http://schemas.microsoft.com/office/powerpoint/2010/main" val="226943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a:extLst>
              <a:ext uri="{FF2B5EF4-FFF2-40B4-BE49-F238E27FC236}">
                <a16:creationId xmlns:a16="http://schemas.microsoft.com/office/drawing/2014/main" id="{8B890F95-CC61-1E48-98B8-C31E8235D8FD}"/>
              </a:ext>
            </a:extLst>
          </p:cNvPr>
          <p:cNvPicPr>
            <a:picLocks noGrp="1" noChangeAspect="1"/>
          </p:cNvPicPr>
          <p:nvPr>
            <p:ph sz="half" idx="1"/>
          </p:nvPr>
        </p:nvPicPr>
        <p:blipFill rotWithShape="1">
          <a:blip r:embed="rId2"/>
          <a:srcRect l="15152" b="9091"/>
          <a:stretch/>
        </p:blipFill>
        <p:spPr>
          <a:xfrm>
            <a:off x="20" y="0"/>
            <a:ext cx="12191980" cy="6857999"/>
          </a:xfrm>
          <a:prstGeom prst="rect">
            <a:avLst/>
          </a:prstGeom>
        </p:spPr>
      </p:pic>
      <p:sp>
        <p:nvSpPr>
          <p:cNvPr id="2" name="Tytuł 1">
            <a:extLst>
              <a:ext uri="{FF2B5EF4-FFF2-40B4-BE49-F238E27FC236}">
                <a16:creationId xmlns:a16="http://schemas.microsoft.com/office/drawing/2014/main" id="{6D4622B3-1EB4-4843-A5BA-224023CBF9A1}"/>
              </a:ext>
            </a:extLst>
          </p:cNvPr>
          <p:cNvSpPr>
            <a:spLocks noGrp="1"/>
          </p:cNvSpPr>
          <p:nvPr>
            <p:ph type="title"/>
          </p:nvPr>
        </p:nvSpPr>
        <p:spPr>
          <a:xfrm>
            <a:off x="6846137" y="727626"/>
            <a:ext cx="4602152" cy="1718225"/>
          </a:xfrm>
        </p:spPr>
        <p:txBody>
          <a:bodyPr vert="horz" lIns="91440" tIns="45720" rIns="91440" bIns="45720" rtlCol="0" anchor="ctr">
            <a:normAutofit/>
          </a:bodyPr>
          <a:lstStyle/>
          <a:p>
            <a:r>
              <a:rPr lang="en-US" sz="3700"/>
              <a:t>Kazus: Architecture is a good idea</a:t>
            </a:r>
          </a:p>
        </p:txBody>
      </p:sp>
      <p:sp>
        <p:nvSpPr>
          <p:cNvPr id="4" name="Symbol zastępczy zawartości 3">
            <a:extLst>
              <a:ext uri="{FF2B5EF4-FFF2-40B4-BE49-F238E27FC236}">
                <a16:creationId xmlns:a16="http://schemas.microsoft.com/office/drawing/2014/main" id="{F0F33C08-11E6-BC4F-96BA-D5D76633EFE2}"/>
              </a:ext>
            </a:extLst>
          </p:cNvPr>
          <p:cNvSpPr>
            <a:spLocks noGrp="1"/>
          </p:cNvSpPr>
          <p:nvPr>
            <p:ph sz="half" idx="2"/>
          </p:nvPr>
        </p:nvSpPr>
        <p:spPr>
          <a:xfrm>
            <a:off x="6846137" y="2538920"/>
            <a:ext cx="4602152" cy="3480066"/>
          </a:xfrm>
          <a:solidFill>
            <a:schemeClr val="bg1">
              <a:lumMod val="95000"/>
            </a:schemeClr>
          </a:solidFill>
        </p:spPr>
        <p:txBody>
          <a:bodyPr vert="horz" lIns="91440" tIns="45720" rIns="91440" bIns="45720" rtlCol="0">
            <a:normAutofit fontScale="55000" lnSpcReduction="20000"/>
          </a:bodyPr>
          <a:lstStyle/>
          <a:p>
            <a:pPr>
              <a:lnSpc>
                <a:spcPct val="100000"/>
              </a:lnSpc>
            </a:pPr>
            <a:r>
              <a:rPr lang="en-US" dirty="0"/>
              <a:t>W </a:t>
            </a:r>
            <a:r>
              <a:rPr lang="en-US" dirty="0" err="1"/>
              <a:t>filmie</a:t>
            </a:r>
            <a:r>
              <a:rPr lang="en-US" dirty="0"/>
              <a:t> </a:t>
            </a:r>
            <a:r>
              <a:rPr lang="en-US" dirty="0" err="1"/>
              <a:t>pt</a:t>
            </a:r>
            <a:r>
              <a:rPr lang="en-US" dirty="0"/>
              <a:t>: “</a:t>
            </a:r>
            <a:r>
              <a:rPr lang="en-US" dirty="0" err="1"/>
              <a:t>Polska</a:t>
            </a:r>
            <a:r>
              <a:rPr lang="en-US" dirty="0"/>
              <a:t> </a:t>
            </a:r>
            <a:r>
              <a:rPr lang="en-US" dirty="0" err="1"/>
              <a:t>przyszłości</a:t>
            </a:r>
            <a:r>
              <a:rPr lang="en-US" dirty="0"/>
              <a:t>: </a:t>
            </a:r>
            <a:r>
              <a:rPr lang="en-US" dirty="0" err="1"/>
              <a:t>wieżowce</a:t>
            </a:r>
            <a:r>
              <a:rPr lang="en-US" dirty="0"/>
              <a:t> </a:t>
            </a:r>
            <a:r>
              <a:rPr lang="en-US" dirty="0" err="1"/>
              <a:t>mieszkalne</a:t>
            </a:r>
            <a:r>
              <a:rPr lang="en-US" dirty="0"/>
              <a:t>” w </a:t>
            </a:r>
            <a:r>
              <a:rPr lang="en-US" dirty="0" err="1"/>
              <a:t>serwisie</a:t>
            </a:r>
            <a:r>
              <a:rPr lang="en-US" dirty="0"/>
              <a:t> YouTube </a:t>
            </a:r>
            <a:r>
              <a:rPr lang="en-US" dirty="0" err="1"/>
              <a:t>twórcy</a:t>
            </a:r>
            <a:r>
              <a:rPr lang="en-US" dirty="0"/>
              <a:t> </a:t>
            </a:r>
            <a:r>
              <a:rPr lang="en-US" dirty="0" err="1"/>
              <a:t>kanału</a:t>
            </a:r>
            <a:r>
              <a:rPr lang="en-US" dirty="0"/>
              <a:t> </a:t>
            </a:r>
            <a:r>
              <a:rPr lang="en-US" dirty="0" err="1"/>
              <a:t>wykorzystali</a:t>
            </a:r>
            <a:r>
              <a:rPr lang="en-US" dirty="0"/>
              <a:t> </a:t>
            </a:r>
            <a:r>
              <a:rPr lang="en-US" dirty="0" err="1"/>
              <a:t>materiały</a:t>
            </a:r>
            <a:r>
              <a:rPr lang="en-US" dirty="0"/>
              <a:t> </a:t>
            </a:r>
            <a:r>
              <a:rPr lang="en-US" dirty="0" err="1"/>
              <a:t>dewelopera</a:t>
            </a:r>
            <a:r>
              <a:rPr lang="en-US" dirty="0"/>
              <a:t> </a:t>
            </a:r>
            <a:r>
              <a:rPr lang="en-US" dirty="0" err="1"/>
              <a:t>inwestycji</a:t>
            </a:r>
            <a:r>
              <a:rPr lang="en-US" dirty="0"/>
              <a:t> </a:t>
            </a:r>
            <a:r>
              <a:rPr lang="en-US" dirty="0" err="1"/>
              <a:t>Olszynki</a:t>
            </a:r>
            <a:r>
              <a:rPr lang="en-US" dirty="0"/>
              <a:t> Park, </a:t>
            </a:r>
            <a:r>
              <a:rPr lang="en-US" dirty="0" err="1"/>
              <a:t>które</a:t>
            </a:r>
            <a:r>
              <a:rPr lang="en-US" dirty="0"/>
              <a:t> </a:t>
            </a:r>
            <a:r>
              <a:rPr lang="en-US" dirty="0" err="1"/>
              <a:t>były</a:t>
            </a:r>
            <a:r>
              <a:rPr lang="en-US" dirty="0"/>
              <a:t> </a:t>
            </a:r>
            <a:r>
              <a:rPr lang="en-US" dirty="0" err="1"/>
              <a:t>opublikowane</a:t>
            </a:r>
            <a:r>
              <a:rPr lang="en-US" dirty="0"/>
              <a:t> </a:t>
            </a:r>
            <a:r>
              <a:rPr lang="en-US" dirty="0" err="1"/>
              <a:t>na</a:t>
            </a:r>
            <a:r>
              <a:rPr lang="en-US" dirty="0"/>
              <a:t> </a:t>
            </a:r>
            <a:r>
              <a:rPr lang="en-US" dirty="0" err="1"/>
              <a:t>stronie</a:t>
            </a:r>
            <a:r>
              <a:rPr lang="en-US" dirty="0"/>
              <a:t> </a:t>
            </a:r>
            <a:r>
              <a:rPr lang="en-US" dirty="0" err="1"/>
              <a:t>internetowej</a:t>
            </a:r>
            <a:r>
              <a:rPr lang="en-US" dirty="0"/>
              <a:t> </a:t>
            </a:r>
            <a:r>
              <a:rPr lang="en-US" dirty="0" err="1"/>
              <a:t>dewelopera</a:t>
            </a:r>
            <a:r>
              <a:rPr lang="en-US" dirty="0"/>
              <a:t>. </a:t>
            </a:r>
            <a:r>
              <a:rPr lang="en-US" dirty="0" err="1"/>
              <a:t>Dotyczyło</a:t>
            </a:r>
            <a:r>
              <a:rPr lang="en-US" dirty="0"/>
              <a:t> to </a:t>
            </a:r>
            <a:r>
              <a:rPr lang="en-US" dirty="0" err="1"/>
              <a:t>wizualizacji</a:t>
            </a:r>
            <a:r>
              <a:rPr lang="en-US" dirty="0"/>
              <a:t> I </a:t>
            </a:r>
            <a:r>
              <a:rPr lang="en-US" dirty="0" err="1"/>
              <a:t>rysunków</a:t>
            </a:r>
            <a:r>
              <a:rPr lang="en-US" dirty="0"/>
              <a:t> </a:t>
            </a:r>
            <a:r>
              <a:rPr lang="en-US" dirty="0" err="1"/>
              <a:t>inwestycji</a:t>
            </a:r>
            <a:r>
              <a:rPr lang="en-US" dirty="0"/>
              <a:t>. </a:t>
            </a:r>
          </a:p>
          <a:p>
            <a:pPr>
              <a:lnSpc>
                <a:spcPct val="100000"/>
              </a:lnSpc>
            </a:pPr>
            <a:r>
              <a:rPr lang="en-US" dirty="0" err="1"/>
              <a:t>Prowadzący</a:t>
            </a:r>
            <a:r>
              <a:rPr lang="en-US" dirty="0"/>
              <a:t> </a:t>
            </a:r>
            <a:r>
              <a:rPr lang="en-US" dirty="0" err="1"/>
              <a:t>kanał</a:t>
            </a:r>
            <a:r>
              <a:rPr lang="en-US" dirty="0"/>
              <a:t> AIGI </a:t>
            </a:r>
            <a:r>
              <a:rPr lang="en-US" dirty="0" err="1"/>
              <a:t>analizowali</a:t>
            </a:r>
            <a:r>
              <a:rPr lang="en-US" dirty="0"/>
              <a:t> </a:t>
            </a:r>
            <a:r>
              <a:rPr lang="en-US" dirty="0" err="1"/>
              <a:t>te</a:t>
            </a:r>
            <a:r>
              <a:rPr lang="en-US" dirty="0"/>
              <a:t> </a:t>
            </a:r>
            <a:r>
              <a:rPr lang="en-US" dirty="0" err="1"/>
              <a:t>materiały</a:t>
            </a:r>
            <a:r>
              <a:rPr lang="en-US" dirty="0"/>
              <a:t> pod </a:t>
            </a:r>
            <a:r>
              <a:rPr lang="en-US" dirty="0" err="1"/>
              <a:t>kątem</a:t>
            </a:r>
            <a:r>
              <a:rPr lang="en-US" dirty="0"/>
              <a:t> </a:t>
            </a:r>
            <a:r>
              <a:rPr lang="en-US" dirty="0" err="1"/>
              <a:t>rozwiązań</a:t>
            </a:r>
            <a:r>
              <a:rPr lang="en-US" dirty="0"/>
              <a:t> </a:t>
            </a:r>
            <a:r>
              <a:rPr lang="en-US" dirty="0" err="1"/>
              <a:t>architektonicznych</a:t>
            </a:r>
            <a:r>
              <a:rPr lang="en-US" dirty="0"/>
              <a:t> </a:t>
            </a:r>
          </a:p>
          <a:p>
            <a:pPr>
              <a:lnSpc>
                <a:spcPct val="100000"/>
              </a:lnSpc>
            </a:pPr>
            <a:r>
              <a:rPr lang="en-US" dirty="0" err="1"/>
              <a:t>Deweloper</a:t>
            </a:r>
            <a:r>
              <a:rPr lang="en-US" dirty="0"/>
              <a:t> </a:t>
            </a:r>
            <a:r>
              <a:rPr lang="en-US" dirty="0" err="1"/>
              <a:t>wystosował</a:t>
            </a:r>
            <a:r>
              <a:rPr lang="en-US" dirty="0"/>
              <a:t> do </a:t>
            </a:r>
            <a:r>
              <a:rPr lang="en-US" dirty="0" err="1"/>
              <a:t>architektów</a:t>
            </a:r>
            <a:r>
              <a:rPr lang="en-US" dirty="0"/>
              <a:t> pismo z </a:t>
            </a:r>
            <a:r>
              <a:rPr lang="en-US" dirty="0" err="1"/>
              <a:t>żądaniem</a:t>
            </a:r>
            <a:r>
              <a:rPr lang="en-US" dirty="0"/>
              <a:t> </a:t>
            </a:r>
            <a:r>
              <a:rPr lang="en-US" dirty="0" err="1"/>
              <a:t>usunięcia</a:t>
            </a:r>
            <a:r>
              <a:rPr lang="en-US" dirty="0"/>
              <a:t> ich </a:t>
            </a:r>
            <a:r>
              <a:rPr lang="en-US" dirty="0" err="1"/>
              <a:t>materiału</a:t>
            </a:r>
            <a:r>
              <a:rPr lang="en-US" dirty="0"/>
              <a:t> Link do </a:t>
            </a:r>
            <a:r>
              <a:rPr lang="en-US" dirty="0" err="1"/>
              <a:t>filmu</a:t>
            </a:r>
            <a:r>
              <a:rPr lang="en-US" dirty="0"/>
              <a:t>: https://</a:t>
            </a:r>
            <a:r>
              <a:rPr lang="en-US" dirty="0" err="1"/>
              <a:t>www.youtube.com</a:t>
            </a:r>
            <a:r>
              <a:rPr lang="en-US" dirty="0"/>
              <a:t>/</a:t>
            </a:r>
            <a:r>
              <a:rPr lang="en-US" dirty="0" err="1"/>
              <a:t>watch?v</a:t>
            </a:r>
            <a:r>
              <a:rPr lang="en-US" dirty="0"/>
              <a:t>=uuuFaD1In-Q</a:t>
            </a:r>
          </a:p>
        </p:txBody>
      </p:sp>
    </p:spTree>
    <p:extLst>
      <p:ext uri="{BB962C8B-B14F-4D97-AF65-F5344CB8AC3E}">
        <p14:creationId xmlns:p14="http://schemas.microsoft.com/office/powerpoint/2010/main" val="1910013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85898D7-FEFD-A74F-9A82-2E33443CB691}"/>
              </a:ext>
            </a:extLst>
          </p:cNvPr>
          <p:cNvSpPr>
            <a:spLocks noGrp="1"/>
          </p:cNvSpPr>
          <p:nvPr>
            <p:ph type="title"/>
          </p:nvPr>
        </p:nvSpPr>
        <p:spPr>
          <a:xfrm>
            <a:off x="1015999" y="889159"/>
            <a:ext cx="3431452" cy="1854041"/>
          </a:xfrm>
          <a:solidFill>
            <a:schemeClr val="accent1">
              <a:lumMod val="20000"/>
              <a:lumOff val="80000"/>
            </a:schemeClr>
          </a:solidFill>
        </p:spPr>
        <p:txBody>
          <a:bodyPr>
            <a:normAutofit/>
          </a:bodyPr>
          <a:lstStyle/>
          <a:p>
            <a:pPr algn="r"/>
            <a:r>
              <a:rPr lang="pl-PL" sz="4400" dirty="0">
                <a:solidFill>
                  <a:schemeClr val="accent1">
                    <a:lumMod val="75000"/>
                  </a:schemeClr>
                </a:solidFill>
              </a:rPr>
              <a:t>Warunki cytowania</a:t>
            </a:r>
          </a:p>
        </p:txBody>
      </p:sp>
      <p:sp>
        <p:nvSpPr>
          <p:cNvPr id="3" name="Symbol zastępczy zawartości 2">
            <a:extLst>
              <a:ext uri="{FF2B5EF4-FFF2-40B4-BE49-F238E27FC236}">
                <a16:creationId xmlns:a16="http://schemas.microsoft.com/office/drawing/2014/main" id="{F3AD23AA-34A9-EB40-86A3-365766CDB18A}"/>
              </a:ext>
            </a:extLst>
          </p:cNvPr>
          <p:cNvSpPr>
            <a:spLocks noGrp="1"/>
          </p:cNvSpPr>
          <p:nvPr>
            <p:ph idx="1"/>
          </p:nvPr>
        </p:nvSpPr>
        <p:spPr>
          <a:xfrm>
            <a:off x="4963691" y="1000370"/>
            <a:ext cx="6212310" cy="4857262"/>
          </a:xfrm>
        </p:spPr>
        <p:txBody>
          <a:bodyPr anchor="ctr">
            <a:normAutofit fontScale="77500" lnSpcReduction="20000"/>
          </a:bodyPr>
          <a:lstStyle/>
          <a:p>
            <a:pPr marL="514350" indent="-514350">
              <a:lnSpc>
                <a:spcPct val="100000"/>
              </a:lnSpc>
              <a:buAutoNum type="arabicPeriod"/>
            </a:pPr>
            <a:r>
              <a:rPr lang="pl-PL" sz="2800" dirty="0"/>
              <a:t>Cytat następuje </a:t>
            </a:r>
            <a:r>
              <a:rPr lang="pl-PL" sz="2800" u="sng" dirty="0">
                <a:highlight>
                  <a:srgbClr val="FFFF00"/>
                </a:highlight>
              </a:rPr>
              <a:t>w ramach utworu stanowiącego samoistną całość </a:t>
            </a:r>
            <a:r>
              <a:rPr lang="pl-PL" sz="2800" dirty="0"/>
              <a:t>– jest fragmentem innego utworu</a:t>
            </a:r>
          </a:p>
          <a:p>
            <a:pPr marL="514350" indent="-514350">
              <a:lnSpc>
                <a:spcPct val="100000"/>
              </a:lnSpc>
              <a:buAutoNum type="arabicPeriod"/>
            </a:pPr>
            <a:r>
              <a:rPr lang="pl-PL" sz="2800" dirty="0"/>
              <a:t>Cytowany utwór lub jego fragment musi być wcześniej rozpowszechniony</a:t>
            </a:r>
          </a:p>
          <a:p>
            <a:pPr marL="0" indent="0">
              <a:lnSpc>
                <a:spcPct val="100000"/>
              </a:lnSpc>
              <a:buNone/>
            </a:pPr>
            <a:r>
              <a:rPr lang="pl-PL" sz="2800" dirty="0"/>
              <a:t>3. Cytat musi spełniać określony cel:</a:t>
            </a:r>
          </a:p>
          <a:p>
            <a:pPr>
              <a:lnSpc>
                <a:spcPct val="100000"/>
              </a:lnSpc>
            </a:pPr>
            <a:r>
              <a:rPr lang="pl-PL" sz="2800" dirty="0"/>
              <a:t>wyjaśnianie, </a:t>
            </a:r>
          </a:p>
          <a:p>
            <a:pPr>
              <a:lnSpc>
                <a:spcPct val="100000"/>
              </a:lnSpc>
            </a:pPr>
            <a:r>
              <a:rPr lang="pl-PL" sz="2800" dirty="0"/>
              <a:t>polemika, </a:t>
            </a:r>
          </a:p>
          <a:p>
            <a:pPr>
              <a:lnSpc>
                <a:spcPct val="100000"/>
              </a:lnSpc>
            </a:pPr>
            <a:r>
              <a:rPr lang="pl-PL" sz="2800" dirty="0"/>
              <a:t>analiza krytyczna lub naukowa, </a:t>
            </a:r>
          </a:p>
          <a:p>
            <a:pPr>
              <a:lnSpc>
                <a:spcPct val="100000"/>
              </a:lnSpc>
            </a:pPr>
            <a:r>
              <a:rPr lang="pl-PL" sz="2800" dirty="0"/>
              <a:t>nauczanie, </a:t>
            </a:r>
          </a:p>
          <a:p>
            <a:pPr>
              <a:lnSpc>
                <a:spcPct val="100000"/>
              </a:lnSpc>
            </a:pPr>
            <a:r>
              <a:rPr lang="pl-PL" sz="2800" dirty="0"/>
              <a:t>prawa gatunku twórczości</a:t>
            </a:r>
          </a:p>
          <a:p>
            <a:pPr lvl="1">
              <a:lnSpc>
                <a:spcPct val="100000"/>
              </a:lnSpc>
              <a:buFontTx/>
              <a:buChar char="-"/>
            </a:pPr>
            <a:r>
              <a:rPr lang="pl-PL" sz="2800" dirty="0"/>
              <a:t>np. pastisz, parodia, karykatura jako gatunki prześmiewcze</a:t>
            </a:r>
          </a:p>
        </p:txBody>
      </p:sp>
      <p:sp>
        <p:nvSpPr>
          <p:cNvPr id="4" name="pole tekstowe 3">
            <a:extLst>
              <a:ext uri="{FF2B5EF4-FFF2-40B4-BE49-F238E27FC236}">
                <a16:creationId xmlns:a16="http://schemas.microsoft.com/office/drawing/2014/main" id="{5F6AFCAF-F266-9369-A867-E018E096C5AB}"/>
              </a:ext>
            </a:extLst>
          </p:cNvPr>
          <p:cNvSpPr txBox="1"/>
          <p:nvPr/>
        </p:nvSpPr>
        <p:spPr>
          <a:xfrm>
            <a:off x="1015999" y="3429001"/>
            <a:ext cx="3452395" cy="2585323"/>
          </a:xfrm>
          <a:prstGeom prst="rect">
            <a:avLst/>
          </a:prstGeom>
          <a:solidFill>
            <a:schemeClr val="accent1">
              <a:lumMod val="20000"/>
              <a:lumOff val="80000"/>
            </a:schemeClr>
          </a:solidFill>
        </p:spPr>
        <p:txBody>
          <a:bodyPr wrap="square" rtlCol="0">
            <a:spAutoFit/>
          </a:bodyPr>
          <a:lstStyle/>
          <a:p>
            <a:pPr algn="just"/>
            <a:r>
              <a:rPr lang="pl-PL" dirty="0"/>
              <a:t>+ art. 34 Pr. Aut. – normalne korzystanie z utworu + ochrona słusznych interesów twórcy, (</a:t>
            </a:r>
            <a:r>
              <a:rPr lang="pl-PL" dirty="0">
                <a:sym typeface="Wingdings" pitchFamily="2" charset="2"/>
              </a:rPr>
              <a:t> cytat musi być prawidłowo oznaczony)</a:t>
            </a:r>
            <a:endParaRPr lang="pl-PL" dirty="0"/>
          </a:p>
          <a:p>
            <a:pPr algn="just"/>
            <a:r>
              <a:rPr lang="pl-PL" dirty="0"/>
              <a:t> </a:t>
            </a:r>
          </a:p>
          <a:p>
            <a:pPr algn="just"/>
            <a:r>
              <a:rPr lang="pl-PL" dirty="0"/>
              <a:t>+ art. 35 Pr. Aut. – wskazanie źródła oraz imienia i nazwiska twórcy</a:t>
            </a:r>
          </a:p>
        </p:txBody>
      </p:sp>
    </p:spTree>
    <p:extLst>
      <p:ext uri="{BB962C8B-B14F-4D97-AF65-F5344CB8AC3E}">
        <p14:creationId xmlns:p14="http://schemas.microsoft.com/office/powerpoint/2010/main" val="2062581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4B0FE00-DDFB-0F7A-72C4-65825A3E9673}"/>
              </a:ext>
            </a:extLst>
          </p:cNvPr>
          <p:cNvSpPr>
            <a:spLocks noGrp="1"/>
          </p:cNvSpPr>
          <p:nvPr>
            <p:ph type="title"/>
          </p:nvPr>
        </p:nvSpPr>
        <p:spPr/>
        <p:txBody>
          <a:bodyPr/>
          <a:lstStyle/>
          <a:p>
            <a:r>
              <a:rPr lang="pl-PL" dirty="0"/>
              <a:t>Warunki cytowania: Cel cytatu</a:t>
            </a:r>
          </a:p>
        </p:txBody>
      </p:sp>
      <p:graphicFrame>
        <p:nvGraphicFramePr>
          <p:cNvPr id="4" name="Symbol zastępczy zawartości 3">
            <a:extLst>
              <a:ext uri="{FF2B5EF4-FFF2-40B4-BE49-F238E27FC236}">
                <a16:creationId xmlns:a16="http://schemas.microsoft.com/office/drawing/2014/main" id="{E5AAD986-7AF0-FE8A-E27F-96A82E24F50F}"/>
              </a:ext>
            </a:extLst>
          </p:cNvPr>
          <p:cNvGraphicFramePr>
            <a:graphicFrameLocks noGrp="1"/>
          </p:cNvGraphicFramePr>
          <p:nvPr>
            <p:ph idx="1"/>
          </p:nvPr>
        </p:nvGraphicFramePr>
        <p:xfrm>
          <a:off x="556053" y="1729946"/>
          <a:ext cx="11046941" cy="46891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2910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66F5E3B-6892-ED50-2D48-73E670D7E0FE}"/>
              </a:ext>
            </a:extLst>
          </p:cNvPr>
          <p:cNvSpPr>
            <a:spLocks noGrp="1"/>
          </p:cNvSpPr>
          <p:nvPr>
            <p:ph type="title"/>
          </p:nvPr>
        </p:nvSpPr>
        <p:spPr>
          <a:xfrm>
            <a:off x="5526156" y="365125"/>
            <a:ext cx="5827643" cy="1433433"/>
          </a:xfrm>
        </p:spPr>
        <p:txBody>
          <a:bodyPr anchor="b">
            <a:normAutofit/>
          </a:bodyPr>
          <a:lstStyle/>
          <a:p>
            <a:r>
              <a:rPr lang="pl-PL" sz="3100"/>
              <a:t>Warunki cytowania: </a:t>
            </a:r>
            <a:br>
              <a:rPr lang="pl-PL" sz="3100"/>
            </a:br>
            <a:br>
              <a:rPr lang="pl-PL" sz="3100"/>
            </a:br>
            <a:r>
              <a:rPr lang="pl-PL" sz="3100"/>
              <a:t>„Rozmiar” cytatu</a:t>
            </a:r>
          </a:p>
        </p:txBody>
      </p:sp>
      <p:pic>
        <p:nvPicPr>
          <p:cNvPr id="7" name="Graphic 6" descr="Cudzysłów">
            <a:extLst>
              <a:ext uri="{FF2B5EF4-FFF2-40B4-BE49-F238E27FC236}">
                <a16:creationId xmlns:a16="http://schemas.microsoft.com/office/drawing/2014/main" id="{4B6E6B71-4A00-5986-EA31-2FFB1D9842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717" y="2782956"/>
            <a:ext cx="3449030" cy="3449030"/>
          </a:xfrm>
          <a:prstGeom prst="rect">
            <a:avLst/>
          </a:prstGeom>
        </p:spPr>
      </p:pic>
      <p:sp>
        <p:nvSpPr>
          <p:cNvPr id="3" name="Symbol zastępczy zawartości 2">
            <a:extLst>
              <a:ext uri="{FF2B5EF4-FFF2-40B4-BE49-F238E27FC236}">
                <a16:creationId xmlns:a16="http://schemas.microsoft.com/office/drawing/2014/main" id="{E836D379-B0A3-B884-5A1C-E9EAC2037425}"/>
              </a:ext>
            </a:extLst>
          </p:cNvPr>
          <p:cNvSpPr>
            <a:spLocks noGrp="1"/>
          </p:cNvSpPr>
          <p:nvPr>
            <p:ph idx="1"/>
          </p:nvPr>
        </p:nvSpPr>
        <p:spPr>
          <a:xfrm>
            <a:off x="5526156" y="2055813"/>
            <a:ext cx="5827644" cy="4121149"/>
          </a:xfrm>
        </p:spPr>
        <p:txBody>
          <a:bodyPr anchor="t">
            <a:normAutofit/>
          </a:bodyPr>
          <a:lstStyle/>
          <a:p>
            <a:pPr>
              <a:lnSpc>
                <a:spcPct val="90000"/>
              </a:lnSpc>
            </a:pPr>
            <a:r>
              <a:rPr lang="pl-PL" sz="1500"/>
              <a:t>Brak jasnych kryteriów, </a:t>
            </a:r>
          </a:p>
          <a:p>
            <a:pPr>
              <a:lnSpc>
                <a:spcPct val="90000"/>
              </a:lnSpc>
            </a:pPr>
            <a:r>
              <a:rPr lang="pl-PL" sz="1500"/>
              <a:t>"urywek utworu", tj. jego fragment, lub "drobny utwór" w całości</a:t>
            </a:r>
          </a:p>
          <a:p>
            <a:pPr>
              <a:lnSpc>
                <a:spcPct val="90000"/>
              </a:lnSpc>
            </a:pPr>
            <a:r>
              <a:rPr lang="pl-PL" sz="1500"/>
              <a:t>nie można traktować instrumentalnie prawa do cytatu tak, aby korzystanie z cudzego utworu wyłączało potrzebę sięgania przez odbiorców po eksploatowane w ten sposób dzieło (</a:t>
            </a:r>
            <a:r>
              <a:rPr lang="pl-PL" sz="1500" i="1"/>
              <a:t>Barta, Markiewicz</a:t>
            </a:r>
            <a:r>
              <a:rPr lang="pl-PL" sz="1500"/>
              <a:t>, Prawo autorskie, 2016, s. 239).</a:t>
            </a:r>
          </a:p>
          <a:p>
            <a:pPr>
              <a:lnSpc>
                <a:spcPct val="90000"/>
              </a:lnSpc>
            </a:pPr>
            <a:r>
              <a:rPr lang="pl-PL" sz="1500" b="1" u="sng">
                <a:highlight>
                  <a:srgbClr val="FFFF00"/>
                </a:highlight>
              </a:rPr>
              <a:t>Przytoczenie cudzego utworu nawet w całości jest dozwolone, jeśli następuję w celu określonym w art. 29 ust, 1 Pr. Aut, przy czym przytaczany utwór musi pozostawać w takiej proporcji do wkładu twórczości własnej, aby nie było wątpliwości, że powstało własne dzieło” </a:t>
            </a:r>
            <a:r>
              <a:rPr lang="pl-PL" sz="1500"/>
              <a:t>– Orz. SN z dnia 23.11.2004 r., I CK 232/04, OSNC 2005, nr 11, poz. 195. </a:t>
            </a:r>
          </a:p>
          <a:p>
            <a:pPr>
              <a:lnSpc>
                <a:spcPct val="90000"/>
              </a:lnSpc>
            </a:pPr>
            <a:r>
              <a:rPr lang="pl-PL" sz="1500"/>
              <a:t>Cel &gt; ilość </a:t>
            </a:r>
          </a:p>
        </p:txBody>
      </p:sp>
    </p:spTree>
    <p:extLst>
      <p:ext uri="{BB962C8B-B14F-4D97-AF65-F5344CB8AC3E}">
        <p14:creationId xmlns:p14="http://schemas.microsoft.com/office/powerpoint/2010/main" val="539795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ymbol zastępczy zawartości 5">
            <a:extLst>
              <a:ext uri="{FF2B5EF4-FFF2-40B4-BE49-F238E27FC236}">
                <a16:creationId xmlns:a16="http://schemas.microsoft.com/office/drawing/2014/main" id="{F98718C2-4C9F-4355-3B6D-7D46FB8E9DEE}"/>
              </a:ext>
            </a:extLst>
          </p:cNvPr>
          <p:cNvPicPr>
            <a:picLocks noGrp="1" noChangeAspect="1"/>
          </p:cNvPicPr>
          <p:nvPr>
            <p:ph sz="half" idx="1"/>
          </p:nvPr>
        </p:nvPicPr>
        <p:blipFill rotWithShape="1">
          <a:blip r:embed="rId2">
            <a:extLst>
              <a:ext uri="{837473B0-CC2E-450A-ABE3-18F120FF3D39}">
                <a1611:picAttrSrcUrl xmlns:a1611="http://schemas.microsoft.com/office/drawing/2016/11/main" r:id="rId3"/>
              </a:ext>
            </a:extLst>
          </a:blip>
          <a:srcRect t="23103" r="9091"/>
          <a:stretch/>
        </p:blipFill>
        <p:spPr>
          <a:xfrm>
            <a:off x="20" y="-1"/>
            <a:ext cx="12191980" cy="6857999"/>
          </a:xfrm>
          <a:prstGeom prst="rect">
            <a:avLst/>
          </a:prstGeom>
        </p:spPr>
      </p:pic>
      <p:sp>
        <p:nvSpPr>
          <p:cNvPr id="2" name="Tytuł 1">
            <a:extLst>
              <a:ext uri="{FF2B5EF4-FFF2-40B4-BE49-F238E27FC236}">
                <a16:creationId xmlns:a16="http://schemas.microsoft.com/office/drawing/2014/main" id="{30000DEE-CD58-0F06-8309-361FB14EF7DA}"/>
              </a:ext>
            </a:extLst>
          </p:cNvPr>
          <p:cNvSpPr>
            <a:spLocks noGrp="1"/>
          </p:cNvSpPr>
          <p:nvPr>
            <p:ph type="title"/>
          </p:nvPr>
        </p:nvSpPr>
        <p:spPr>
          <a:xfrm>
            <a:off x="774043" y="727626"/>
            <a:ext cx="4602152" cy="1718225"/>
          </a:xfrm>
        </p:spPr>
        <p:txBody>
          <a:bodyPr vert="horz" lIns="91440" tIns="45720" rIns="91440" bIns="45720" rtlCol="0" anchor="ctr">
            <a:normAutofit/>
          </a:bodyPr>
          <a:lstStyle/>
          <a:p>
            <a:r>
              <a:rPr lang="en-US" sz="3700"/>
              <a:t>Modyfikacja cytowanego utworu</a:t>
            </a:r>
          </a:p>
        </p:txBody>
      </p:sp>
      <p:sp>
        <p:nvSpPr>
          <p:cNvPr id="4" name="Symbol zastępczy zawartości 3">
            <a:extLst>
              <a:ext uri="{FF2B5EF4-FFF2-40B4-BE49-F238E27FC236}">
                <a16:creationId xmlns:a16="http://schemas.microsoft.com/office/drawing/2014/main" id="{0AA1A006-EE65-1FA0-AAD6-107769DBC707}"/>
              </a:ext>
            </a:extLst>
          </p:cNvPr>
          <p:cNvSpPr>
            <a:spLocks noGrp="1"/>
          </p:cNvSpPr>
          <p:nvPr>
            <p:ph sz="half" idx="2"/>
          </p:nvPr>
        </p:nvSpPr>
        <p:spPr>
          <a:xfrm>
            <a:off x="774043" y="2538920"/>
            <a:ext cx="4602152" cy="3480066"/>
          </a:xfrm>
          <a:solidFill>
            <a:schemeClr val="bg2"/>
          </a:solidFill>
        </p:spPr>
        <p:txBody>
          <a:bodyPr vert="horz" lIns="91440" tIns="45720" rIns="91440" bIns="45720" rtlCol="0">
            <a:normAutofit fontScale="92500" lnSpcReduction="10000"/>
          </a:bodyPr>
          <a:lstStyle/>
          <a:p>
            <a:pPr>
              <a:lnSpc>
                <a:spcPct val="100000"/>
              </a:lnSpc>
            </a:pPr>
            <a:r>
              <a:rPr lang="pl-PL" dirty="0"/>
              <a:t>Brak jednoznacznych reguł,</a:t>
            </a:r>
          </a:p>
          <a:p>
            <a:pPr>
              <a:lnSpc>
                <a:spcPct val="100000"/>
              </a:lnSpc>
            </a:pPr>
            <a:r>
              <a:rPr lang="pl-PL" dirty="0"/>
              <a:t>Cytaty </a:t>
            </a:r>
            <a:r>
              <a:rPr lang="pl-PL" dirty="0">
                <a:highlight>
                  <a:srgbClr val="FFFF00"/>
                </a:highlight>
              </a:rPr>
              <a:t>wypaczające wyobrażenie o powoływanym utworze</a:t>
            </a:r>
            <a:r>
              <a:rPr lang="pl-PL" dirty="0"/>
              <a:t> – z uwagi na tendencyjny wybór – godzą w prawo do nienaruszalności dzieła (</a:t>
            </a:r>
            <a:r>
              <a:rPr lang="pl-PL" i="1" dirty="0"/>
              <a:t>E. Wojnicka</a:t>
            </a:r>
            <a:r>
              <a:rPr lang="pl-PL" dirty="0"/>
              <a:t>, Ochrona autorskich dóbr osobistych, s. 193).</a:t>
            </a:r>
          </a:p>
        </p:txBody>
      </p:sp>
    </p:spTree>
    <p:extLst>
      <p:ext uri="{BB962C8B-B14F-4D97-AF65-F5344CB8AC3E}">
        <p14:creationId xmlns:p14="http://schemas.microsoft.com/office/powerpoint/2010/main" val="968503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846658-4579-452E-1F25-CB105A239B50}"/>
              </a:ext>
            </a:extLst>
          </p:cNvPr>
          <p:cNvSpPr>
            <a:spLocks noGrp="1"/>
          </p:cNvSpPr>
          <p:nvPr>
            <p:ph type="title"/>
          </p:nvPr>
        </p:nvSpPr>
        <p:spPr>
          <a:xfrm>
            <a:off x="563670" y="382044"/>
            <a:ext cx="11248373" cy="1371600"/>
          </a:xfrm>
        </p:spPr>
        <p:txBody>
          <a:bodyPr/>
          <a:lstStyle/>
          <a:p>
            <a:r>
              <a:rPr lang="pl-PL" dirty="0"/>
              <a:t>Przykładowy sposób sporządzania przypisów </a:t>
            </a:r>
          </a:p>
        </p:txBody>
      </p:sp>
      <p:graphicFrame>
        <p:nvGraphicFramePr>
          <p:cNvPr id="4" name="Symbol zastępczy zawartości 3">
            <a:extLst>
              <a:ext uri="{FF2B5EF4-FFF2-40B4-BE49-F238E27FC236}">
                <a16:creationId xmlns:a16="http://schemas.microsoft.com/office/drawing/2014/main" id="{592C8B35-B8B0-F1B2-6203-DC7ADEE08DE7}"/>
              </a:ext>
            </a:extLst>
          </p:cNvPr>
          <p:cNvGraphicFramePr>
            <a:graphicFrameLocks noGrp="1"/>
          </p:cNvGraphicFramePr>
          <p:nvPr>
            <p:ph idx="1"/>
          </p:nvPr>
        </p:nvGraphicFramePr>
        <p:xfrm>
          <a:off x="563671" y="1565754"/>
          <a:ext cx="11248373" cy="4910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056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Obraz zawierający tekst&#10;&#10;Opis wygenerowany automatycznie">
            <a:extLst>
              <a:ext uri="{FF2B5EF4-FFF2-40B4-BE49-F238E27FC236}">
                <a16:creationId xmlns:a16="http://schemas.microsoft.com/office/drawing/2014/main" id="{BADD4F64-A849-4745-87AE-93C3AAFA9616}"/>
              </a:ext>
            </a:extLst>
          </p:cNvPr>
          <p:cNvPicPr>
            <a:picLocks noGrp="1" noChangeAspect="1"/>
          </p:cNvPicPr>
          <p:nvPr>
            <p:ph sz="half" idx="2"/>
          </p:nvPr>
        </p:nvPicPr>
        <p:blipFill rotWithShape="1">
          <a:blip r:embed="rId2"/>
          <a:srcRect l="7323" r="17174" b="2"/>
          <a:stretch/>
        </p:blipFill>
        <p:spPr>
          <a:xfrm>
            <a:off x="6095" y="7418"/>
            <a:ext cx="6392647" cy="6857990"/>
          </a:xfrm>
          <a:prstGeom prst="rect">
            <a:avLst/>
          </a:prstGeom>
        </p:spPr>
      </p:pic>
      <p:sp>
        <p:nvSpPr>
          <p:cNvPr id="2" name="Tytuł 1">
            <a:extLst>
              <a:ext uri="{FF2B5EF4-FFF2-40B4-BE49-F238E27FC236}">
                <a16:creationId xmlns:a16="http://schemas.microsoft.com/office/drawing/2014/main" id="{D2F903D2-6F6B-2F4D-A345-414197AD7EC9}"/>
              </a:ext>
            </a:extLst>
          </p:cNvPr>
          <p:cNvSpPr>
            <a:spLocks noGrp="1"/>
          </p:cNvSpPr>
          <p:nvPr>
            <p:ph type="title"/>
          </p:nvPr>
        </p:nvSpPr>
        <p:spPr>
          <a:xfrm>
            <a:off x="7064082" y="642594"/>
            <a:ext cx="4472921" cy="1371600"/>
          </a:xfrm>
        </p:spPr>
        <p:txBody>
          <a:bodyPr vert="horz" lIns="91440" tIns="45720" rIns="91440" bIns="45720" rtlCol="0" anchor="ctr">
            <a:normAutofit/>
          </a:bodyPr>
          <a:lstStyle/>
          <a:p>
            <a:r>
              <a:rPr lang="en-US" sz="3100" dirty="0"/>
              <a:t>Art.29</a:t>
            </a:r>
            <a:r>
              <a:rPr lang="en-US" sz="3100" baseline="30000" dirty="0"/>
              <a:t>1</a:t>
            </a:r>
            <a:r>
              <a:rPr lang="en-US" sz="3100" dirty="0"/>
              <a:t> Pr. </a:t>
            </a:r>
            <a:r>
              <a:rPr lang="en-US" sz="3100" dirty="0" err="1"/>
              <a:t>Aut</a:t>
            </a:r>
            <a:r>
              <a:rPr lang="en-US" sz="3100" dirty="0"/>
              <a:t> – </a:t>
            </a:r>
            <a:r>
              <a:rPr lang="en-US" sz="3100" dirty="0" err="1"/>
              <a:t>Parodia</a:t>
            </a:r>
            <a:r>
              <a:rPr lang="en-US" sz="3100" dirty="0"/>
              <a:t>, </a:t>
            </a:r>
            <a:r>
              <a:rPr lang="en-US" sz="3100" dirty="0" err="1"/>
              <a:t>pastisz</a:t>
            </a:r>
            <a:r>
              <a:rPr lang="en-US" sz="3100" dirty="0"/>
              <a:t>, </a:t>
            </a:r>
            <a:r>
              <a:rPr lang="en-US" sz="3100" dirty="0" err="1"/>
              <a:t>karykatura</a:t>
            </a:r>
            <a:endParaRPr lang="en-US" sz="3100" dirty="0"/>
          </a:p>
        </p:txBody>
      </p:sp>
      <p:sp>
        <p:nvSpPr>
          <p:cNvPr id="3" name="Symbol zastępczy zawartości 2">
            <a:extLst>
              <a:ext uri="{FF2B5EF4-FFF2-40B4-BE49-F238E27FC236}">
                <a16:creationId xmlns:a16="http://schemas.microsoft.com/office/drawing/2014/main" id="{6A975AA9-6D0B-BD4A-961A-7EC309A5E54B}"/>
              </a:ext>
            </a:extLst>
          </p:cNvPr>
          <p:cNvSpPr>
            <a:spLocks noGrp="1"/>
          </p:cNvSpPr>
          <p:nvPr>
            <p:ph sz="half" idx="1"/>
          </p:nvPr>
        </p:nvSpPr>
        <p:spPr>
          <a:xfrm>
            <a:off x="6398742" y="2103120"/>
            <a:ext cx="5683530" cy="4747462"/>
          </a:xfrm>
        </p:spPr>
        <p:txBody>
          <a:bodyPr vert="horz" lIns="91440" tIns="45720" rIns="91440" bIns="45720" rtlCol="0">
            <a:normAutofit/>
          </a:bodyPr>
          <a:lstStyle/>
          <a:p>
            <a:pPr>
              <a:lnSpc>
                <a:spcPct val="100000"/>
              </a:lnSpc>
            </a:pPr>
            <a:r>
              <a:rPr lang="en-US" sz="1600" dirty="0" err="1">
                <a:highlight>
                  <a:srgbClr val="FFFF00"/>
                </a:highlight>
              </a:rPr>
              <a:t>Wolno</a:t>
            </a:r>
            <a:r>
              <a:rPr lang="en-US" sz="1600" dirty="0">
                <a:highlight>
                  <a:srgbClr val="FFFF00"/>
                </a:highlight>
              </a:rPr>
              <a:t> </a:t>
            </a:r>
            <a:r>
              <a:rPr lang="en-US" sz="1600" dirty="0" err="1">
                <a:highlight>
                  <a:srgbClr val="FFFF00"/>
                </a:highlight>
              </a:rPr>
              <a:t>korzystać</a:t>
            </a:r>
            <a:r>
              <a:rPr lang="en-US" sz="1600" dirty="0">
                <a:highlight>
                  <a:srgbClr val="FFFF00"/>
                </a:highlight>
              </a:rPr>
              <a:t> z </a:t>
            </a:r>
            <a:r>
              <a:rPr lang="en-US" sz="1600" dirty="0" err="1">
                <a:highlight>
                  <a:srgbClr val="FFFF00"/>
                </a:highlight>
              </a:rPr>
              <a:t>utworów</a:t>
            </a:r>
            <a:r>
              <a:rPr lang="en-US" sz="1600" dirty="0">
                <a:highlight>
                  <a:srgbClr val="FFFF00"/>
                </a:highlight>
              </a:rPr>
              <a:t> </a:t>
            </a:r>
            <a:r>
              <a:rPr lang="en-US" sz="1600" dirty="0" err="1">
                <a:highlight>
                  <a:srgbClr val="FFFF00"/>
                </a:highlight>
              </a:rPr>
              <a:t>na</a:t>
            </a:r>
            <a:r>
              <a:rPr lang="en-US" sz="1600" dirty="0">
                <a:highlight>
                  <a:srgbClr val="FFFF00"/>
                </a:highlight>
              </a:rPr>
              <a:t> </a:t>
            </a:r>
            <a:r>
              <a:rPr lang="en-US" sz="1600" dirty="0" err="1">
                <a:highlight>
                  <a:srgbClr val="FFFF00"/>
                </a:highlight>
              </a:rPr>
              <a:t>potrzeby</a:t>
            </a:r>
            <a:r>
              <a:rPr lang="en-US" sz="1600" dirty="0">
                <a:highlight>
                  <a:srgbClr val="FFFF00"/>
                </a:highlight>
              </a:rPr>
              <a:t> </a:t>
            </a:r>
            <a:r>
              <a:rPr lang="en-US" sz="1600" dirty="0" err="1">
                <a:highlight>
                  <a:srgbClr val="FFFF00"/>
                </a:highlight>
              </a:rPr>
              <a:t>parodii</a:t>
            </a:r>
            <a:r>
              <a:rPr lang="en-US" sz="1600" dirty="0">
                <a:highlight>
                  <a:srgbClr val="FFFF00"/>
                </a:highlight>
              </a:rPr>
              <a:t>, </a:t>
            </a:r>
            <a:r>
              <a:rPr lang="en-US" sz="1600" dirty="0" err="1">
                <a:highlight>
                  <a:srgbClr val="FFFF00"/>
                </a:highlight>
              </a:rPr>
              <a:t>pastiszu</a:t>
            </a:r>
            <a:r>
              <a:rPr lang="en-US" sz="1600" dirty="0">
                <a:highlight>
                  <a:srgbClr val="FFFF00"/>
                </a:highlight>
              </a:rPr>
              <a:t> </a:t>
            </a:r>
            <a:r>
              <a:rPr lang="en-US" sz="1600" dirty="0" err="1">
                <a:highlight>
                  <a:srgbClr val="FFFF00"/>
                </a:highlight>
              </a:rPr>
              <a:t>lub</a:t>
            </a:r>
            <a:r>
              <a:rPr lang="en-US" sz="1600" dirty="0">
                <a:highlight>
                  <a:srgbClr val="FFFF00"/>
                </a:highlight>
              </a:rPr>
              <a:t> </a:t>
            </a:r>
            <a:r>
              <a:rPr lang="en-US" sz="1600" dirty="0" err="1">
                <a:highlight>
                  <a:srgbClr val="FFFF00"/>
                </a:highlight>
              </a:rPr>
              <a:t>karykatury</a:t>
            </a:r>
            <a:r>
              <a:rPr lang="en-US" sz="1600" dirty="0">
                <a:highlight>
                  <a:srgbClr val="FFFF00"/>
                </a:highlight>
              </a:rPr>
              <a:t>, w </a:t>
            </a:r>
            <a:r>
              <a:rPr lang="en-US" sz="1600" dirty="0" err="1">
                <a:highlight>
                  <a:srgbClr val="FFFF00"/>
                </a:highlight>
              </a:rPr>
              <a:t>zakresie</a:t>
            </a:r>
            <a:r>
              <a:rPr lang="en-US" sz="1600" dirty="0">
                <a:highlight>
                  <a:srgbClr val="FFFF00"/>
                </a:highlight>
              </a:rPr>
              <a:t> </a:t>
            </a:r>
            <a:r>
              <a:rPr lang="en-US" sz="1600" dirty="0" err="1">
                <a:highlight>
                  <a:srgbClr val="FFFF00"/>
                </a:highlight>
              </a:rPr>
              <a:t>uzasadnionym</a:t>
            </a:r>
            <a:r>
              <a:rPr lang="en-US" sz="1600" dirty="0">
                <a:highlight>
                  <a:srgbClr val="FFFF00"/>
                </a:highlight>
              </a:rPr>
              <a:t> </a:t>
            </a:r>
            <a:r>
              <a:rPr lang="en-US" sz="1600" dirty="0" err="1">
                <a:highlight>
                  <a:srgbClr val="FFFF00"/>
                </a:highlight>
              </a:rPr>
              <a:t>prawami</a:t>
            </a:r>
            <a:r>
              <a:rPr lang="en-US" sz="1600" dirty="0">
                <a:highlight>
                  <a:srgbClr val="FFFF00"/>
                </a:highlight>
              </a:rPr>
              <a:t> </a:t>
            </a:r>
            <a:r>
              <a:rPr lang="en-US" sz="1600" dirty="0" err="1">
                <a:highlight>
                  <a:srgbClr val="FFFF00"/>
                </a:highlight>
              </a:rPr>
              <a:t>tych</a:t>
            </a:r>
            <a:r>
              <a:rPr lang="en-US" sz="1600" dirty="0">
                <a:highlight>
                  <a:srgbClr val="FFFF00"/>
                </a:highlight>
              </a:rPr>
              <a:t> </a:t>
            </a:r>
            <a:r>
              <a:rPr lang="en-US" sz="1600" dirty="0" err="1">
                <a:highlight>
                  <a:srgbClr val="FFFF00"/>
                </a:highlight>
              </a:rPr>
              <a:t>gatunków</a:t>
            </a:r>
            <a:r>
              <a:rPr lang="en-US" sz="1600" dirty="0">
                <a:highlight>
                  <a:srgbClr val="FFFF00"/>
                </a:highlight>
              </a:rPr>
              <a:t> </a:t>
            </a:r>
            <a:r>
              <a:rPr lang="en-US" sz="1600" dirty="0" err="1">
                <a:highlight>
                  <a:srgbClr val="FFFF00"/>
                </a:highlight>
              </a:rPr>
              <a:t>twórczości</a:t>
            </a:r>
            <a:r>
              <a:rPr lang="en-US" sz="1600" dirty="0">
                <a:highlight>
                  <a:srgbClr val="FFFF00"/>
                </a:highlight>
              </a:rPr>
              <a:t>.</a:t>
            </a:r>
          </a:p>
          <a:p>
            <a:pPr>
              <a:lnSpc>
                <a:spcPct val="100000"/>
              </a:lnSpc>
            </a:pPr>
            <a:r>
              <a:rPr lang="en-US" sz="1600" b="1" dirty="0" err="1"/>
              <a:t>Utwór</a:t>
            </a:r>
            <a:r>
              <a:rPr lang="en-US" sz="1600" b="1" dirty="0"/>
              <a:t> </a:t>
            </a:r>
            <a:r>
              <a:rPr lang="en-US" sz="1600" b="1" dirty="0" err="1"/>
              <a:t>cytowany</a:t>
            </a:r>
            <a:r>
              <a:rPr lang="en-US" sz="1600" b="1" dirty="0"/>
              <a:t> </a:t>
            </a:r>
            <a:r>
              <a:rPr lang="en-US" sz="1600" b="1" dirty="0" err="1"/>
              <a:t>nie</a:t>
            </a:r>
            <a:r>
              <a:rPr lang="en-US" sz="1600" b="1" dirty="0"/>
              <a:t> </a:t>
            </a:r>
            <a:r>
              <a:rPr lang="en-US" sz="1600" b="1" dirty="0" err="1"/>
              <a:t>musi</a:t>
            </a:r>
            <a:r>
              <a:rPr lang="en-US" sz="1600" b="1" dirty="0"/>
              <a:t> </a:t>
            </a:r>
            <a:r>
              <a:rPr lang="en-US" sz="1600" b="1" dirty="0" err="1"/>
              <a:t>być</a:t>
            </a:r>
            <a:r>
              <a:rPr lang="en-US" sz="1600" b="1" dirty="0"/>
              <a:t> </a:t>
            </a:r>
            <a:r>
              <a:rPr lang="en-US" sz="1600" b="1" dirty="0" err="1"/>
              <a:t>włączony</a:t>
            </a:r>
            <a:r>
              <a:rPr lang="en-US" sz="1600" b="1" dirty="0"/>
              <a:t> do </a:t>
            </a:r>
            <a:r>
              <a:rPr lang="en-US" sz="1600" b="1" dirty="0" err="1"/>
              <a:t>samodzielnego</a:t>
            </a:r>
            <a:r>
              <a:rPr lang="en-US" sz="1600" b="1" dirty="0"/>
              <a:t> </a:t>
            </a:r>
            <a:r>
              <a:rPr lang="en-US" sz="1600" b="1" dirty="0" err="1"/>
              <a:t>utworu</a:t>
            </a:r>
            <a:r>
              <a:rPr lang="en-US" sz="1600" b="1" dirty="0"/>
              <a:t> -  </a:t>
            </a:r>
            <a:r>
              <a:rPr lang="en-US" sz="1600" b="1" dirty="0" err="1"/>
              <a:t>nie</a:t>
            </a:r>
            <a:r>
              <a:rPr lang="en-US" sz="1600" b="1" dirty="0"/>
              <a:t> </a:t>
            </a:r>
            <a:r>
              <a:rPr lang="en-US" sz="1600" b="1" dirty="0" err="1"/>
              <a:t>wymaga</a:t>
            </a:r>
            <a:r>
              <a:rPr lang="en-US" sz="1600" b="1" dirty="0"/>
              <a:t> </a:t>
            </a:r>
            <a:r>
              <a:rPr lang="en-US" sz="1600" b="1" dirty="0" err="1"/>
              <a:t>się</a:t>
            </a:r>
            <a:r>
              <a:rPr lang="en-US" sz="1600" dirty="0"/>
              <a:t>, aby </a:t>
            </a:r>
            <a:r>
              <a:rPr lang="en-US" sz="1600" dirty="0" err="1"/>
              <a:t>wytwór</a:t>
            </a:r>
            <a:r>
              <a:rPr lang="en-US" sz="1600" dirty="0"/>
              <a:t> </a:t>
            </a:r>
            <a:r>
              <a:rPr lang="en-US" sz="1600" dirty="0" err="1"/>
              <a:t>klasyfikowany</a:t>
            </a:r>
            <a:r>
              <a:rPr lang="en-US" sz="1600" dirty="0"/>
              <a:t> </a:t>
            </a:r>
            <a:r>
              <a:rPr lang="en-US" sz="1600" dirty="0" err="1"/>
              <a:t>jako</a:t>
            </a:r>
            <a:r>
              <a:rPr lang="en-US" sz="1600" dirty="0"/>
              <a:t> </a:t>
            </a:r>
            <a:r>
              <a:rPr lang="en-US" sz="1600" dirty="0" err="1"/>
              <a:t>parodia</a:t>
            </a:r>
            <a:r>
              <a:rPr lang="en-US" sz="1600" dirty="0"/>
              <a:t> </a:t>
            </a:r>
            <a:r>
              <a:rPr lang="en-US" sz="1600" dirty="0" err="1"/>
              <a:t>stanowił</a:t>
            </a:r>
            <a:r>
              <a:rPr lang="en-US" sz="1600" dirty="0"/>
              <a:t> </a:t>
            </a:r>
            <a:r>
              <a:rPr lang="en-US" sz="1600" dirty="0" err="1"/>
              <a:t>samoistny</a:t>
            </a:r>
            <a:r>
              <a:rPr lang="en-US" sz="1600" dirty="0"/>
              <a:t> </a:t>
            </a:r>
            <a:r>
              <a:rPr lang="en-US" sz="1600" dirty="0" err="1"/>
              <a:t>przedmiot</a:t>
            </a:r>
            <a:r>
              <a:rPr lang="en-US" sz="1600" dirty="0"/>
              <a:t> </a:t>
            </a:r>
            <a:r>
              <a:rPr lang="en-US" sz="1600" dirty="0" err="1"/>
              <a:t>ochrony</a:t>
            </a:r>
            <a:r>
              <a:rPr lang="en-US" sz="1600" dirty="0"/>
              <a:t> </a:t>
            </a:r>
            <a:r>
              <a:rPr lang="en-US" sz="1600" dirty="0" err="1"/>
              <a:t>prawa</a:t>
            </a:r>
            <a:r>
              <a:rPr lang="en-US" sz="1600" dirty="0"/>
              <a:t> </a:t>
            </a:r>
            <a:r>
              <a:rPr lang="en-US" sz="1600" dirty="0" err="1"/>
              <a:t>autorskiego</a:t>
            </a:r>
            <a:r>
              <a:rPr lang="en-US" sz="1600" dirty="0"/>
              <a:t>,</a:t>
            </a:r>
          </a:p>
          <a:p>
            <a:pPr>
              <a:lnSpc>
                <a:spcPct val="100000"/>
              </a:lnSpc>
            </a:pPr>
            <a:r>
              <a:rPr lang="en-US" sz="1600" b="1" dirty="0" err="1"/>
              <a:t>Zazwyczaj</a:t>
            </a:r>
            <a:r>
              <a:rPr lang="en-US" sz="1600" b="1" dirty="0"/>
              <a:t> </a:t>
            </a:r>
            <a:r>
              <a:rPr lang="en-US" sz="1600" b="1" dirty="0" err="1"/>
              <a:t>trudno</a:t>
            </a:r>
            <a:r>
              <a:rPr lang="en-US" sz="1600" b="1" dirty="0"/>
              <a:t> </a:t>
            </a:r>
            <a:r>
              <a:rPr lang="en-US" sz="1600" b="1" dirty="0" err="1"/>
              <a:t>uznać</a:t>
            </a:r>
            <a:r>
              <a:rPr lang="en-US" sz="1600" b="1" dirty="0"/>
              <a:t> mem </a:t>
            </a:r>
            <a:r>
              <a:rPr lang="en-US" sz="1600" b="1" dirty="0" err="1"/>
              <a:t>internetowy</a:t>
            </a:r>
            <a:r>
              <a:rPr lang="en-US" sz="1600" b="1" dirty="0"/>
              <a:t> za </a:t>
            </a:r>
            <a:r>
              <a:rPr lang="en-US" sz="1600" b="1" dirty="0" err="1"/>
              <a:t>utwór</a:t>
            </a:r>
            <a:r>
              <a:rPr lang="en-US" sz="1600" b="1" dirty="0"/>
              <a:t> – </a:t>
            </a:r>
            <a:r>
              <a:rPr lang="en-US" sz="1600" b="1" dirty="0" err="1"/>
              <a:t>zwylke</a:t>
            </a:r>
            <a:r>
              <a:rPr lang="en-US" sz="1600" b="1" dirty="0"/>
              <a:t> </a:t>
            </a:r>
            <a:r>
              <a:rPr lang="en-US" sz="1600" b="1" dirty="0" err="1"/>
              <a:t>są</a:t>
            </a:r>
            <a:r>
              <a:rPr lang="en-US" sz="1600" b="1" dirty="0"/>
              <a:t> </a:t>
            </a:r>
            <a:r>
              <a:rPr lang="en-US" sz="1600" b="1" dirty="0" err="1"/>
              <a:t>stworzone</a:t>
            </a:r>
            <a:r>
              <a:rPr lang="en-US" sz="1600" b="1" dirty="0"/>
              <a:t> </a:t>
            </a:r>
            <a:r>
              <a:rPr lang="en-US" sz="1600" b="1" dirty="0" err="1"/>
              <a:t>na</a:t>
            </a:r>
            <a:r>
              <a:rPr lang="en-US" sz="1600" b="1" dirty="0"/>
              <a:t> </a:t>
            </a:r>
            <a:r>
              <a:rPr lang="en-US" sz="1600" b="1" dirty="0" err="1"/>
              <a:t>podstawie</a:t>
            </a:r>
            <a:r>
              <a:rPr lang="en-US" sz="1600" b="1" dirty="0"/>
              <a:t> “</a:t>
            </a:r>
            <a:r>
              <a:rPr lang="en-US" sz="1600" b="1" dirty="0" err="1"/>
              <a:t>obrazka</a:t>
            </a:r>
            <a:r>
              <a:rPr lang="en-US" sz="1600" b="1" dirty="0"/>
              <a:t> </a:t>
            </a:r>
            <a:r>
              <a:rPr lang="en-US" sz="1600" b="1" dirty="0" err="1"/>
              <a:t>bazowego</a:t>
            </a:r>
            <a:r>
              <a:rPr lang="en-US" sz="1600" b="1" dirty="0"/>
              <a:t>” o </a:t>
            </a:r>
            <a:r>
              <a:rPr lang="en-US" sz="1600" b="1" dirty="0" err="1"/>
              <a:t>ściśle</a:t>
            </a:r>
            <a:r>
              <a:rPr lang="en-US" sz="1600" b="1" dirty="0"/>
              <a:t> </a:t>
            </a:r>
            <a:r>
              <a:rPr lang="en-US" sz="1600" b="1" dirty="0" err="1"/>
              <a:t>określonym</a:t>
            </a:r>
            <a:r>
              <a:rPr lang="en-US" sz="1600" b="1" dirty="0"/>
              <a:t> </a:t>
            </a:r>
            <a:r>
              <a:rPr lang="en-US" sz="1600" b="1" dirty="0" err="1"/>
              <a:t>kontekście</a:t>
            </a:r>
            <a:r>
              <a:rPr lang="en-US" sz="1600" b="1" dirty="0"/>
              <a:t>, </a:t>
            </a:r>
            <a:r>
              <a:rPr lang="en-US" sz="1600" b="1" dirty="0" err="1"/>
              <a:t>determinującym</a:t>
            </a:r>
            <a:r>
              <a:rPr lang="en-US" sz="1600" b="1" dirty="0"/>
              <a:t> </a:t>
            </a:r>
            <a:r>
              <a:rPr lang="en-US" sz="1600" b="1" dirty="0" err="1"/>
              <a:t>wydźwięk</a:t>
            </a:r>
            <a:r>
              <a:rPr lang="en-US" sz="1600" b="1" dirty="0"/>
              <a:t> </a:t>
            </a:r>
            <a:r>
              <a:rPr lang="en-US" sz="1600" b="1" dirty="0" err="1"/>
              <a:t>mema</a:t>
            </a:r>
            <a:r>
              <a:rPr lang="en-US" sz="1600" b="1" dirty="0"/>
              <a:t>. </a:t>
            </a:r>
          </a:p>
          <a:p>
            <a:pPr>
              <a:lnSpc>
                <a:spcPct val="100000"/>
              </a:lnSpc>
            </a:pPr>
            <a:r>
              <a:rPr lang="en-US" sz="1600" dirty="0" err="1"/>
              <a:t>Opowiedzialność</a:t>
            </a:r>
            <a:r>
              <a:rPr lang="en-US" sz="1600" dirty="0"/>
              <a:t> </a:t>
            </a:r>
            <a:r>
              <a:rPr lang="en-US" sz="1600" dirty="0" err="1"/>
              <a:t>prawnokarna</a:t>
            </a:r>
            <a:r>
              <a:rPr lang="en-US" sz="1600" dirty="0"/>
              <a:t> </a:t>
            </a:r>
            <a:r>
              <a:rPr lang="en-US" sz="1600" dirty="0" err="1"/>
              <a:t>może</a:t>
            </a:r>
            <a:r>
              <a:rPr lang="en-US" sz="1600" dirty="0"/>
              <a:t> </a:t>
            </a:r>
            <a:r>
              <a:rPr lang="en-US" sz="1600" dirty="0" err="1"/>
              <a:t>aktualizowąć</a:t>
            </a:r>
            <a:r>
              <a:rPr lang="en-US" sz="1600" dirty="0"/>
              <a:t> </a:t>
            </a:r>
            <a:r>
              <a:rPr lang="en-US" sz="1600" dirty="0" err="1"/>
              <a:t>się</a:t>
            </a:r>
            <a:r>
              <a:rPr lang="en-US" sz="1600" dirty="0"/>
              <a:t> zas w </a:t>
            </a:r>
            <a:r>
              <a:rPr lang="en-US" sz="1600" dirty="0" err="1"/>
              <a:t>szczególności</a:t>
            </a:r>
            <a:r>
              <a:rPr lang="en-US" sz="1600" dirty="0"/>
              <a:t> w </a:t>
            </a:r>
            <a:r>
              <a:rPr lang="en-US" sz="1600" dirty="0" err="1"/>
              <a:t>kontekście</a:t>
            </a:r>
            <a:r>
              <a:rPr lang="en-US" sz="1600" dirty="0"/>
              <a:t> </a:t>
            </a:r>
            <a:r>
              <a:rPr lang="en-US" sz="1600" dirty="0" err="1"/>
              <a:t>ropowszechniania</a:t>
            </a:r>
            <a:r>
              <a:rPr lang="en-US" sz="1600" dirty="0"/>
              <a:t> </a:t>
            </a:r>
            <a:r>
              <a:rPr lang="en-US" sz="1600" dirty="0" err="1"/>
              <a:t>memów</a:t>
            </a:r>
            <a:r>
              <a:rPr lang="en-US" sz="1600" dirty="0"/>
              <a:t> (np. art. 190 a § 1 I 2 </a:t>
            </a:r>
            <a:r>
              <a:rPr lang="en-US" sz="1600" dirty="0" err="1"/>
              <a:t>k.k.</a:t>
            </a:r>
            <a:r>
              <a:rPr lang="en-US" sz="1600" dirty="0"/>
              <a:t>) a </a:t>
            </a:r>
            <a:r>
              <a:rPr lang="en-US" sz="1600" dirty="0" err="1"/>
              <a:t>także</a:t>
            </a:r>
            <a:r>
              <a:rPr lang="en-US" sz="1600" dirty="0"/>
              <a:t> ich </a:t>
            </a:r>
            <a:r>
              <a:rPr lang="en-US" sz="1600" dirty="0" err="1"/>
              <a:t>pochwalania</a:t>
            </a:r>
            <a:r>
              <a:rPr lang="en-US" sz="1600" dirty="0"/>
              <a:t> </a:t>
            </a:r>
            <a:r>
              <a:rPr lang="en-US" sz="1600" dirty="0" err="1"/>
              <a:t>lub</a:t>
            </a:r>
            <a:r>
              <a:rPr lang="en-US" sz="1600" dirty="0"/>
              <a:t> </a:t>
            </a:r>
            <a:r>
              <a:rPr lang="en-US" sz="1600" dirty="0" err="1"/>
              <a:t>propagowania</a:t>
            </a:r>
            <a:r>
              <a:rPr lang="en-US" sz="1600" dirty="0"/>
              <a:t> (art. 51 § 1 </a:t>
            </a:r>
            <a:r>
              <a:rPr lang="en-US" sz="1600" dirty="0" err="1"/>
              <a:t>k.w</a:t>
            </a:r>
            <a:r>
              <a:rPr lang="en-US" sz="1600" dirty="0"/>
              <a:t>., 140 </a:t>
            </a:r>
            <a:r>
              <a:rPr lang="en-US" sz="1600" dirty="0" err="1"/>
              <a:t>k.w</a:t>
            </a:r>
            <a:r>
              <a:rPr lang="en-US" sz="1600" dirty="0"/>
              <a:t>. </a:t>
            </a:r>
            <a:r>
              <a:rPr lang="en-US" sz="1600" dirty="0" err="1"/>
              <a:t>i</a:t>
            </a:r>
            <a:r>
              <a:rPr lang="en-US" sz="1600" dirty="0"/>
              <a:t> 141 </a:t>
            </a:r>
            <a:r>
              <a:rPr lang="en-US" sz="1600" dirty="0" err="1"/>
              <a:t>k.w</a:t>
            </a:r>
            <a:r>
              <a:rPr lang="en-US" sz="1600" dirty="0"/>
              <a:t>.)</a:t>
            </a:r>
          </a:p>
        </p:txBody>
      </p:sp>
      <p:sp>
        <p:nvSpPr>
          <p:cNvPr id="4" name="pole tekstowe 3">
            <a:extLst>
              <a:ext uri="{FF2B5EF4-FFF2-40B4-BE49-F238E27FC236}">
                <a16:creationId xmlns:a16="http://schemas.microsoft.com/office/drawing/2014/main" id="{4EA70D91-AE8C-4106-8E99-1FDCB76559A0}"/>
              </a:ext>
            </a:extLst>
          </p:cNvPr>
          <p:cNvSpPr txBox="1"/>
          <p:nvPr/>
        </p:nvSpPr>
        <p:spPr>
          <a:xfrm>
            <a:off x="6096" y="6573583"/>
            <a:ext cx="7403514" cy="276999"/>
          </a:xfrm>
          <a:prstGeom prst="rect">
            <a:avLst/>
          </a:prstGeom>
          <a:noFill/>
        </p:spPr>
        <p:txBody>
          <a:bodyPr wrap="square" rtlCol="0">
            <a:spAutoFit/>
          </a:bodyPr>
          <a:lstStyle/>
          <a:p>
            <a:r>
              <a:rPr lang="pl-PL" sz="1200" dirty="0"/>
              <a:t>Źródło grafiki: autor nieznany,  </a:t>
            </a:r>
            <a:r>
              <a:rPr lang="pl-PL" sz="1200" dirty="0" err="1"/>
              <a:t>https</a:t>
            </a:r>
            <a:r>
              <a:rPr lang="pl-PL" sz="1200" dirty="0"/>
              <a:t>://</a:t>
            </a:r>
            <a:r>
              <a:rPr lang="pl-PL" sz="1200" dirty="0" err="1"/>
              <a:t>www.flowlaw.pl</a:t>
            </a:r>
            <a:r>
              <a:rPr lang="pl-PL" sz="1200" dirty="0"/>
              <a:t>/blog/2018/12/27/czy-</a:t>
            </a:r>
            <a:r>
              <a:rPr lang="pl-PL" sz="1200" dirty="0" err="1"/>
              <a:t>memy</a:t>
            </a:r>
            <a:r>
              <a:rPr lang="pl-PL" sz="1200" dirty="0"/>
              <a:t>-</a:t>
            </a:r>
            <a:r>
              <a:rPr lang="pl-PL" sz="1200" dirty="0" err="1"/>
              <a:t>sa</a:t>
            </a:r>
            <a:r>
              <a:rPr lang="pl-PL" sz="1200" dirty="0"/>
              <a:t>-legalne/</a:t>
            </a:r>
          </a:p>
        </p:txBody>
      </p:sp>
    </p:spTree>
    <p:extLst>
      <p:ext uri="{BB962C8B-B14F-4D97-AF65-F5344CB8AC3E}">
        <p14:creationId xmlns:p14="http://schemas.microsoft.com/office/powerpoint/2010/main" val="157089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ubrania, pismo odręczne, osoba, tekst&#10;&#10;Opis wygenerowany automatycznie">
            <a:extLst>
              <a:ext uri="{FF2B5EF4-FFF2-40B4-BE49-F238E27FC236}">
                <a16:creationId xmlns:a16="http://schemas.microsoft.com/office/drawing/2014/main" id="{86F8E075-6870-0FF6-803D-941F1C3A1B4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1548" r="6045" b="1"/>
          <a:stretch/>
        </p:blipFill>
        <p:spPr>
          <a:xfrm>
            <a:off x="20" y="-1"/>
            <a:ext cx="12191980" cy="6857999"/>
          </a:xfrm>
          <a:prstGeom prst="rect">
            <a:avLst/>
          </a:prstGeom>
        </p:spPr>
      </p:pic>
      <p:sp>
        <p:nvSpPr>
          <p:cNvPr id="2" name="Tytuł 1">
            <a:extLst>
              <a:ext uri="{FF2B5EF4-FFF2-40B4-BE49-F238E27FC236}">
                <a16:creationId xmlns:a16="http://schemas.microsoft.com/office/drawing/2014/main" id="{AA5865C8-A04D-9344-BC55-7B16A212EAE9}"/>
              </a:ext>
            </a:extLst>
          </p:cNvPr>
          <p:cNvSpPr>
            <a:spLocks noGrp="1"/>
          </p:cNvSpPr>
          <p:nvPr>
            <p:ph type="title"/>
          </p:nvPr>
        </p:nvSpPr>
        <p:spPr>
          <a:xfrm>
            <a:off x="774043" y="727626"/>
            <a:ext cx="4602152" cy="1718225"/>
          </a:xfrm>
          <a:solidFill>
            <a:schemeClr val="accent2">
              <a:lumMod val="20000"/>
              <a:lumOff val="80000"/>
            </a:schemeClr>
          </a:solidFill>
        </p:spPr>
        <p:txBody>
          <a:bodyPr>
            <a:normAutofit/>
          </a:bodyPr>
          <a:lstStyle/>
          <a:p>
            <a:r>
              <a:rPr lang="pl-PL" sz="3100" dirty="0"/>
              <a:t>Wykłady, kazania, publiczne, wystąpienia – art. 26(1) Pr. Aut.</a:t>
            </a:r>
          </a:p>
        </p:txBody>
      </p:sp>
      <p:sp>
        <p:nvSpPr>
          <p:cNvPr id="3" name="Symbol zastępczy zawartości 2">
            <a:extLst>
              <a:ext uri="{FF2B5EF4-FFF2-40B4-BE49-F238E27FC236}">
                <a16:creationId xmlns:a16="http://schemas.microsoft.com/office/drawing/2014/main" id="{A0D9135E-B272-B2C4-7E50-40474283B1A8}"/>
              </a:ext>
            </a:extLst>
          </p:cNvPr>
          <p:cNvSpPr>
            <a:spLocks noGrp="1"/>
          </p:cNvSpPr>
          <p:nvPr>
            <p:ph idx="1"/>
          </p:nvPr>
        </p:nvSpPr>
        <p:spPr>
          <a:xfrm>
            <a:off x="774043" y="2538920"/>
            <a:ext cx="4602152" cy="3480066"/>
          </a:xfrm>
          <a:solidFill>
            <a:schemeClr val="bg1">
              <a:lumMod val="85000"/>
            </a:schemeClr>
          </a:solidFill>
        </p:spPr>
        <p:txBody>
          <a:bodyPr>
            <a:normAutofit/>
          </a:bodyPr>
          <a:lstStyle/>
          <a:p>
            <a:r>
              <a:rPr lang="pl-PL" sz="2000" dirty="0"/>
              <a:t>Wolno korzystać w granicach uzasadnionych </a:t>
            </a:r>
            <a:r>
              <a:rPr lang="pl-PL" sz="2000" b="1" dirty="0"/>
              <a:t>celem informacji z:</a:t>
            </a:r>
          </a:p>
          <a:p>
            <a:pPr lvl="1"/>
            <a:r>
              <a:rPr lang="pl-PL" sz="1600" dirty="0"/>
              <a:t> przemówień politycznych i </a:t>
            </a:r>
          </a:p>
          <a:p>
            <a:pPr lvl="1"/>
            <a:r>
              <a:rPr lang="pl-PL" sz="1600" dirty="0"/>
              <a:t>mów wygłoszonych na publicznych rozprawach,</a:t>
            </a:r>
          </a:p>
          <a:p>
            <a:pPr lvl="1"/>
            <a:r>
              <a:rPr lang="pl-PL" sz="1600" dirty="0"/>
              <a:t> a także fragmentów publicznych wystąpień, </a:t>
            </a:r>
          </a:p>
          <a:p>
            <a:pPr lvl="1"/>
            <a:r>
              <a:rPr lang="pl-PL" sz="1600" dirty="0"/>
              <a:t>wykładów </a:t>
            </a:r>
          </a:p>
          <a:p>
            <a:pPr lvl="1"/>
            <a:r>
              <a:rPr lang="pl-PL" sz="1600" dirty="0"/>
              <a:t>oraz kazań. </a:t>
            </a:r>
          </a:p>
          <a:p>
            <a:r>
              <a:rPr lang="pl-PL" sz="2000" dirty="0"/>
              <a:t>Przepis nie upoważnia do publikacji zbiorów tego rodzaju utworów.</a:t>
            </a:r>
          </a:p>
        </p:txBody>
      </p:sp>
      <p:sp>
        <p:nvSpPr>
          <p:cNvPr id="6" name="pole tekstowe 5">
            <a:extLst>
              <a:ext uri="{FF2B5EF4-FFF2-40B4-BE49-F238E27FC236}">
                <a16:creationId xmlns:a16="http://schemas.microsoft.com/office/drawing/2014/main" id="{6D2D1D47-6BBD-3B9A-C1E8-018232389C02}"/>
              </a:ext>
            </a:extLst>
          </p:cNvPr>
          <p:cNvSpPr txBox="1"/>
          <p:nvPr/>
        </p:nvSpPr>
        <p:spPr>
          <a:xfrm>
            <a:off x="10050068" y="6657943"/>
            <a:ext cx="2141932"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courses.lumenlearning.com/boundless-communications/chapter/types-of-public-speeches/">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1401698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DB0F3E92-DEAE-6447-971F-5E5CC98239C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091" t="578" b="11256"/>
          <a:stretch/>
        </p:blipFill>
        <p:spPr>
          <a:xfrm>
            <a:off x="20" y="-1"/>
            <a:ext cx="12191980" cy="6857999"/>
          </a:xfrm>
          <a:prstGeom prst="rect">
            <a:avLst/>
          </a:prstGeom>
        </p:spPr>
      </p:pic>
      <p:sp>
        <p:nvSpPr>
          <p:cNvPr id="2" name="Tytuł 1">
            <a:extLst>
              <a:ext uri="{FF2B5EF4-FFF2-40B4-BE49-F238E27FC236}">
                <a16:creationId xmlns:a16="http://schemas.microsoft.com/office/drawing/2014/main" id="{98608141-4E1C-F047-9929-77DEAB295765}"/>
              </a:ext>
            </a:extLst>
          </p:cNvPr>
          <p:cNvSpPr>
            <a:spLocks noGrp="1"/>
          </p:cNvSpPr>
          <p:nvPr>
            <p:ph type="title"/>
          </p:nvPr>
        </p:nvSpPr>
        <p:spPr>
          <a:xfrm>
            <a:off x="6846137" y="727626"/>
            <a:ext cx="4602152" cy="1718225"/>
          </a:xfrm>
          <a:solidFill>
            <a:schemeClr val="accent1">
              <a:lumMod val="20000"/>
              <a:lumOff val="80000"/>
            </a:schemeClr>
          </a:solidFill>
        </p:spPr>
        <p:txBody>
          <a:bodyPr>
            <a:normAutofit/>
          </a:bodyPr>
          <a:lstStyle/>
          <a:p>
            <a:r>
              <a:rPr lang="pl-PL" sz="3400" b="1" dirty="0">
                <a:latin typeface="Helvetica" pitchFamily="2" charset="0"/>
              </a:rPr>
              <a:t>Dozwolony użytek publiczny – aktualne wydarzenia</a:t>
            </a:r>
          </a:p>
        </p:txBody>
      </p:sp>
      <p:sp>
        <p:nvSpPr>
          <p:cNvPr id="3" name="Symbol zastępczy zawartości 2">
            <a:extLst>
              <a:ext uri="{FF2B5EF4-FFF2-40B4-BE49-F238E27FC236}">
                <a16:creationId xmlns:a16="http://schemas.microsoft.com/office/drawing/2014/main" id="{56BB1ACC-0936-9B42-B4E7-B012B927D585}"/>
              </a:ext>
            </a:extLst>
          </p:cNvPr>
          <p:cNvSpPr>
            <a:spLocks noGrp="1"/>
          </p:cNvSpPr>
          <p:nvPr>
            <p:ph idx="1"/>
          </p:nvPr>
        </p:nvSpPr>
        <p:spPr>
          <a:xfrm>
            <a:off x="6846137" y="2538920"/>
            <a:ext cx="4602152" cy="3480066"/>
          </a:xfrm>
          <a:solidFill>
            <a:schemeClr val="accent1">
              <a:lumMod val="20000"/>
              <a:lumOff val="80000"/>
            </a:schemeClr>
          </a:solidFill>
        </p:spPr>
        <p:txBody>
          <a:bodyPr>
            <a:normAutofit fontScale="77500" lnSpcReduction="20000"/>
          </a:bodyPr>
          <a:lstStyle/>
          <a:p>
            <a:r>
              <a:rPr lang="pl-PL" dirty="0"/>
              <a:t>Art. 26 </a:t>
            </a:r>
            <a:r>
              <a:rPr lang="pl-PL" b="1" dirty="0"/>
              <a:t>[Sprawozdania] </a:t>
            </a:r>
            <a:r>
              <a:rPr lang="pl-PL" dirty="0"/>
              <a:t>Wolno w sprawozdaniach o aktualnych wydarzeniach </a:t>
            </a:r>
            <a:r>
              <a:rPr lang="pl-PL" b="1" dirty="0"/>
              <a:t>przytaczać</a:t>
            </a:r>
            <a:r>
              <a:rPr lang="pl-PL" dirty="0"/>
              <a:t> utwory udostępniane podczas tych wydarzeń, jednakże w granicach uzasadnionych </a:t>
            </a:r>
            <a:r>
              <a:rPr lang="pl-PL" b="1" dirty="0"/>
              <a:t>celem informacji</a:t>
            </a:r>
            <a:r>
              <a:rPr lang="pl-PL" dirty="0"/>
              <a:t>.</a:t>
            </a:r>
          </a:p>
          <a:p>
            <a:endParaRPr lang="pl-PL" dirty="0"/>
          </a:p>
          <a:p>
            <a:pPr marL="0" indent="0">
              <a:buNone/>
            </a:pPr>
            <a:r>
              <a:rPr lang="pl-PL" u="sng" dirty="0"/>
              <a:t>Przykład: </a:t>
            </a:r>
            <a:r>
              <a:rPr lang="pl-PL" dirty="0"/>
              <a:t>zdjęcia wystawione w galerii sztuki pokazane w wiadomościach telewizyjnych lub artykułach prasowych, których celem poinformowania odbiorców o wystawie. </a:t>
            </a:r>
          </a:p>
        </p:txBody>
      </p:sp>
    </p:spTree>
    <p:extLst>
      <p:ext uri="{BB962C8B-B14F-4D97-AF65-F5344CB8AC3E}">
        <p14:creationId xmlns:p14="http://schemas.microsoft.com/office/powerpoint/2010/main" val="18048380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czarne, szkic, design, sztuka&#10;&#10;Opis wygenerowany automatycznie">
            <a:extLst>
              <a:ext uri="{FF2B5EF4-FFF2-40B4-BE49-F238E27FC236}">
                <a16:creationId xmlns:a16="http://schemas.microsoft.com/office/drawing/2014/main" id="{E4674478-4A14-9C5B-349C-E983EB0A3EF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19938"/>
          <a:stretch/>
        </p:blipFill>
        <p:spPr>
          <a:xfrm>
            <a:off x="424928" y="419292"/>
            <a:ext cx="5522976" cy="6053328"/>
          </a:xfrm>
          <a:prstGeom prst="rect">
            <a:avLst/>
          </a:prstGeom>
        </p:spPr>
      </p:pic>
      <p:sp>
        <p:nvSpPr>
          <p:cNvPr id="2" name="Tytuł 1">
            <a:extLst>
              <a:ext uri="{FF2B5EF4-FFF2-40B4-BE49-F238E27FC236}">
                <a16:creationId xmlns:a16="http://schemas.microsoft.com/office/drawing/2014/main" id="{ED1B0447-91A1-66B7-774A-C010C0324953}"/>
              </a:ext>
            </a:extLst>
          </p:cNvPr>
          <p:cNvSpPr>
            <a:spLocks noGrp="1"/>
          </p:cNvSpPr>
          <p:nvPr>
            <p:ph type="title"/>
          </p:nvPr>
        </p:nvSpPr>
        <p:spPr>
          <a:xfrm>
            <a:off x="6846137" y="727626"/>
            <a:ext cx="4602152" cy="1718225"/>
          </a:xfrm>
        </p:spPr>
        <p:txBody>
          <a:bodyPr>
            <a:normAutofit/>
          </a:bodyPr>
          <a:lstStyle/>
          <a:p>
            <a:r>
              <a:rPr lang="pl-PL" sz="2900"/>
              <a:t>Art. 27 Korzystanie przez uczelnie, instytucje oświatowe, uczelnie i jednostki naukowe</a:t>
            </a:r>
          </a:p>
        </p:txBody>
      </p:sp>
      <p:sp>
        <p:nvSpPr>
          <p:cNvPr id="3" name="Symbol zastępczy zawartości 2">
            <a:extLst>
              <a:ext uri="{FF2B5EF4-FFF2-40B4-BE49-F238E27FC236}">
                <a16:creationId xmlns:a16="http://schemas.microsoft.com/office/drawing/2014/main" id="{97B4DAD0-9DEE-2218-56AD-563B87A6AB5F}"/>
              </a:ext>
            </a:extLst>
          </p:cNvPr>
          <p:cNvSpPr>
            <a:spLocks noGrp="1"/>
          </p:cNvSpPr>
          <p:nvPr>
            <p:ph idx="1"/>
          </p:nvPr>
        </p:nvSpPr>
        <p:spPr>
          <a:xfrm>
            <a:off x="6846137" y="2538919"/>
            <a:ext cx="4602152" cy="3557805"/>
          </a:xfrm>
        </p:spPr>
        <p:txBody>
          <a:bodyPr>
            <a:normAutofit/>
          </a:bodyPr>
          <a:lstStyle/>
          <a:p>
            <a:pPr>
              <a:lnSpc>
                <a:spcPct val="100000"/>
              </a:lnSpc>
            </a:pPr>
            <a:r>
              <a:rPr lang="pl-PL" sz="1300" dirty="0"/>
              <a:t>1. Instytucje oświatowe oraz podmioty, o których mowa w art. 7 ust. 1 pkt 1, 2 i 4-8 ustawy z dnia 20 lipca 2018 r. - Prawo o szkolnictwie wyższym i nauce, mogą na potrzeby zilustrowania treści przekazywanych w celach dydaktycznych lub w celu prowadzenia działalności naukowej korzystać z rozpowszechnionych utworów w oryginale i w tłumaczeniu oraz zwielokrotniać w tym celu rozpowszechnione drobne utwory lub fragmenty większych utworów. </a:t>
            </a:r>
          </a:p>
          <a:p>
            <a:pPr>
              <a:lnSpc>
                <a:spcPct val="100000"/>
              </a:lnSpc>
            </a:pPr>
            <a:r>
              <a:rPr lang="pl-PL" sz="1300" dirty="0"/>
              <a:t>2. W przypadku publicznego udostępniania utworów w taki sposób, aby każdy mógł mieć do nich dostęp w miejscu i czasie przez siebie wybranym korzystanie, o którym mowa w ust. 1, jest dozwolone wyłącznie dla ograniczonego kręgu osób uczących się, nauczających lub prowadzących badania naukowe, zidentyfikowanych przez podmioty wymienione w ust. 1.</a:t>
            </a:r>
          </a:p>
          <a:p>
            <a:pPr>
              <a:lnSpc>
                <a:spcPct val="100000"/>
              </a:lnSpc>
            </a:pPr>
            <a:endParaRPr lang="pl-PL" sz="1300" dirty="0"/>
          </a:p>
        </p:txBody>
      </p:sp>
      <p:sp>
        <p:nvSpPr>
          <p:cNvPr id="6" name="pole tekstowe 5">
            <a:extLst>
              <a:ext uri="{FF2B5EF4-FFF2-40B4-BE49-F238E27FC236}">
                <a16:creationId xmlns:a16="http://schemas.microsoft.com/office/drawing/2014/main" id="{471B67C2-3475-141B-F1AD-952A75BAF3B3}"/>
              </a:ext>
            </a:extLst>
          </p:cNvPr>
          <p:cNvSpPr txBox="1"/>
          <p:nvPr/>
        </p:nvSpPr>
        <p:spPr>
          <a:xfrm>
            <a:off x="3794750" y="6272565"/>
            <a:ext cx="2153154"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www.pngall.com/lecture-png/download/42546">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pl-PL" sz="700">
              <a:solidFill>
                <a:srgbClr val="FFFFFF"/>
              </a:solidFill>
            </a:endParaRPr>
          </a:p>
        </p:txBody>
      </p:sp>
    </p:spTree>
    <p:extLst>
      <p:ext uri="{BB962C8B-B14F-4D97-AF65-F5344CB8AC3E}">
        <p14:creationId xmlns:p14="http://schemas.microsoft.com/office/powerpoint/2010/main" val="4131954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4E42425-3B4E-6C45-B9C2-7CE749DDAD11}"/>
              </a:ext>
            </a:extLst>
          </p:cNvPr>
          <p:cNvSpPr>
            <a:spLocks noGrp="1"/>
          </p:cNvSpPr>
          <p:nvPr>
            <p:ph type="title"/>
          </p:nvPr>
        </p:nvSpPr>
        <p:spPr>
          <a:xfrm>
            <a:off x="762001" y="1524001"/>
            <a:ext cx="3047999" cy="3810000"/>
          </a:xfrm>
        </p:spPr>
        <p:txBody>
          <a:bodyPr vert="horz" lIns="91440" tIns="45720" rIns="91440" bIns="45720" rtlCol="0" anchor="ctr" anchorCtr="0">
            <a:normAutofit/>
          </a:bodyPr>
          <a:lstStyle/>
          <a:p>
            <a:r>
              <a:rPr lang="en-US" kern="1200">
                <a:solidFill>
                  <a:schemeClr val="tx1"/>
                </a:solidFill>
                <a:latin typeface="+mj-lt"/>
                <a:ea typeface="+mj-ea"/>
                <a:cs typeface="+mj-cs"/>
              </a:rPr>
              <a:t>Cechy autorskich praw osobistych</a:t>
            </a:r>
          </a:p>
        </p:txBody>
      </p:sp>
      <p:graphicFrame>
        <p:nvGraphicFramePr>
          <p:cNvPr id="4" name="Diagram 3">
            <a:extLst>
              <a:ext uri="{FF2B5EF4-FFF2-40B4-BE49-F238E27FC236}">
                <a16:creationId xmlns:a16="http://schemas.microsoft.com/office/drawing/2014/main" id="{5D7024DD-2D58-4541-A66C-367B7ACF2696}"/>
              </a:ext>
            </a:extLst>
          </p:cNvPr>
          <p:cNvGraphicFramePr/>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607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 liniowany, sterta, skumulowane&#10;&#10;Opis wygenerowany automatycznie">
            <a:extLst>
              <a:ext uri="{FF2B5EF4-FFF2-40B4-BE49-F238E27FC236}">
                <a16:creationId xmlns:a16="http://schemas.microsoft.com/office/drawing/2014/main" id="{F27B3981-F64A-C543-9222-4101F8925E0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8916" r="9091" b="4475"/>
          <a:stretch/>
        </p:blipFill>
        <p:spPr>
          <a:xfrm>
            <a:off x="20" y="-1"/>
            <a:ext cx="12191980" cy="6857999"/>
          </a:xfrm>
          <a:prstGeom prst="rect">
            <a:avLst/>
          </a:prstGeom>
        </p:spPr>
      </p:pic>
      <p:sp>
        <p:nvSpPr>
          <p:cNvPr id="2" name="Tytuł 1">
            <a:extLst>
              <a:ext uri="{FF2B5EF4-FFF2-40B4-BE49-F238E27FC236}">
                <a16:creationId xmlns:a16="http://schemas.microsoft.com/office/drawing/2014/main" id="{B73C7CA6-34D6-4048-ABA6-1BD74C84B05B}"/>
              </a:ext>
            </a:extLst>
          </p:cNvPr>
          <p:cNvSpPr>
            <a:spLocks noGrp="1"/>
          </p:cNvSpPr>
          <p:nvPr>
            <p:ph type="title"/>
          </p:nvPr>
        </p:nvSpPr>
        <p:spPr>
          <a:xfrm>
            <a:off x="774043" y="727626"/>
            <a:ext cx="5321956" cy="1663013"/>
          </a:xfrm>
          <a:solidFill>
            <a:schemeClr val="accent1">
              <a:lumMod val="20000"/>
              <a:lumOff val="80000"/>
            </a:schemeClr>
          </a:solidFill>
        </p:spPr>
        <p:txBody>
          <a:bodyPr>
            <a:normAutofit/>
          </a:bodyPr>
          <a:lstStyle/>
          <a:p>
            <a:r>
              <a:rPr lang="pl-PL" sz="3100" dirty="0">
                <a:latin typeface="Helvetica" pitchFamily="2" charset="0"/>
              </a:rPr>
              <a:t>Dozwolony użytek publiczny – podręczniki, wpisy, antologie</a:t>
            </a:r>
          </a:p>
        </p:txBody>
      </p:sp>
      <p:sp>
        <p:nvSpPr>
          <p:cNvPr id="3" name="Symbol zastępczy zawartości 2">
            <a:extLst>
              <a:ext uri="{FF2B5EF4-FFF2-40B4-BE49-F238E27FC236}">
                <a16:creationId xmlns:a16="http://schemas.microsoft.com/office/drawing/2014/main" id="{22DD07DB-FEF1-7844-A218-57F7A4CAA677}"/>
              </a:ext>
            </a:extLst>
          </p:cNvPr>
          <p:cNvSpPr>
            <a:spLocks noGrp="1"/>
          </p:cNvSpPr>
          <p:nvPr>
            <p:ph idx="1"/>
          </p:nvPr>
        </p:nvSpPr>
        <p:spPr>
          <a:xfrm>
            <a:off x="774042" y="2538919"/>
            <a:ext cx="5321957" cy="4170799"/>
          </a:xfrm>
          <a:solidFill>
            <a:schemeClr val="accent1">
              <a:lumMod val="20000"/>
              <a:lumOff val="80000"/>
            </a:schemeClr>
          </a:solidFill>
        </p:spPr>
        <p:txBody>
          <a:bodyPr>
            <a:normAutofit fontScale="92500" lnSpcReduction="10000"/>
          </a:bodyPr>
          <a:lstStyle/>
          <a:p>
            <a:pPr marL="0" indent="0">
              <a:buNone/>
            </a:pPr>
            <a:r>
              <a:rPr lang="pl-PL" b="1" dirty="0"/>
              <a:t>Art. 27</a:t>
            </a:r>
            <a:r>
              <a:rPr lang="pl-PL" b="1" baseline="30000" dirty="0"/>
              <a:t>1</a:t>
            </a:r>
            <a:r>
              <a:rPr lang="pl-PL" b="1" dirty="0"/>
              <a:t> [Umieszczanie utworów w podręcznikach, wypisach i antologiach] </a:t>
            </a:r>
            <a:endParaRPr lang="pl-PL" dirty="0"/>
          </a:p>
          <a:p>
            <a:r>
              <a:rPr lang="pl-PL" dirty="0"/>
              <a:t>1. Wolno w celach dydaktycznych i naukowych zamieszczać rozpowszechnione drobne utwory lub fragmenty większych utworów w podręcznikach, wypisach i antologiach.</a:t>
            </a:r>
          </a:p>
          <a:p>
            <a:r>
              <a:rPr lang="pl-PL" dirty="0"/>
              <a:t>2. W przypadkach, o których mowa w ust. 1, twórcy przysługuje prawo do </a:t>
            </a:r>
            <a:r>
              <a:rPr lang="pl-PL" dirty="0">
                <a:highlight>
                  <a:srgbClr val="FFFF00"/>
                </a:highlight>
              </a:rPr>
              <a:t>wynagrodzenia.</a:t>
            </a:r>
          </a:p>
          <a:p>
            <a:endParaRPr lang="pl-PL" dirty="0"/>
          </a:p>
        </p:txBody>
      </p:sp>
    </p:spTree>
    <p:extLst>
      <p:ext uri="{BB962C8B-B14F-4D97-AF65-F5344CB8AC3E}">
        <p14:creationId xmlns:p14="http://schemas.microsoft.com/office/powerpoint/2010/main" val="829756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E9F2A28-69A3-4945-B6B6-C2E4A6C55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E064C94-36FD-BF79-5CF2-941B024E7717}"/>
              </a:ext>
            </a:extLst>
          </p:cNvPr>
          <p:cNvSpPr>
            <a:spLocks noGrp="1"/>
          </p:cNvSpPr>
          <p:nvPr>
            <p:ph type="title"/>
          </p:nvPr>
        </p:nvSpPr>
        <p:spPr>
          <a:xfrm>
            <a:off x="6203538" y="365125"/>
            <a:ext cx="5393360" cy="1325563"/>
          </a:xfrm>
        </p:spPr>
        <p:txBody>
          <a:bodyPr>
            <a:normAutofit/>
          </a:bodyPr>
          <a:lstStyle/>
          <a:p>
            <a:r>
              <a:rPr lang="pl-PL" dirty="0"/>
              <a:t>Wyczerpanie prawa</a:t>
            </a:r>
          </a:p>
        </p:txBody>
      </p:sp>
      <p:sp>
        <p:nvSpPr>
          <p:cNvPr id="22" name="Freeform: Shape 21">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4038"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Obraz 7" descr="Obraz zawierający clipart, Grafika, symbol, ilustracja&#10;&#10;Opis wygenerowany automatycznie">
            <a:extLst>
              <a:ext uri="{FF2B5EF4-FFF2-40B4-BE49-F238E27FC236}">
                <a16:creationId xmlns:a16="http://schemas.microsoft.com/office/drawing/2014/main" id="{846CEECC-293E-5510-1FD2-228B563165E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14802" y="558913"/>
            <a:ext cx="2533422" cy="253342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24" name="Oval 23">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31108"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2817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11" name="Obraz 10" descr="Obraz zawierający Grafika, symbol, logo, clipart&#10;&#10;Opis wygenerowany automatycznie">
            <a:extLst>
              <a:ext uri="{FF2B5EF4-FFF2-40B4-BE49-F238E27FC236}">
                <a16:creationId xmlns:a16="http://schemas.microsoft.com/office/drawing/2014/main" id="{12100C97-D3B5-7314-B964-20486948123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4801" y="4409302"/>
            <a:ext cx="2533423" cy="1038703"/>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pic>
        <p:nvPicPr>
          <p:cNvPr id="14" name="Obraz 13" descr="Obraz zawierający Grafika, projekt graficzny, Czcionka, logo&#10;&#10;Opis wygenerowany automatycznie">
            <a:extLst>
              <a:ext uri="{FF2B5EF4-FFF2-40B4-BE49-F238E27FC236}">
                <a16:creationId xmlns:a16="http://schemas.microsoft.com/office/drawing/2014/main" id="{C3D30C3A-DD7E-94B4-C05C-18A880E3F98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188750" y="2709454"/>
            <a:ext cx="2533422" cy="1900066"/>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3" name="Symbol zastępczy zawartości 2">
            <a:extLst>
              <a:ext uri="{FF2B5EF4-FFF2-40B4-BE49-F238E27FC236}">
                <a16:creationId xmlns:a16="http://schemas.microsoft.com/office/drawing/2014/main" id="{56A273B8-1FD5-CC50-92C8-DB9DA9BB327E}"/>
              </a:ext>
            </a:extLst>
          </p:cNvPr>
          <p:cNvSpPr>
            <a:spLocks noGrp="1"/>
          </p:cNvSpPr>
          <p:nvPr>
            <p:ph idx="1"/>
          </p:nvPr>
        </p:nvSpPr>
        <p:spPr>
          <a:xfrm>
            <a:off x="6203537" y="1825625"/>
            <a:ext cx="5393361" cy="4351338"/>
          </a:xfrm>
        </p:spPr>
        <p:txBody>
          <a:bodyPr>
            <a:normAutofit/>
          </a:bodyPr>
          <a:lstStyle/>
          <a:p>
            <a:r>
              <a:rPr lang="pl-PL" sz="1500" b="0" i="0" u="none" strike="noStrike">
                <a:effectLst/>
                <a:highlight>
                  <a:srgbClr val="FFFFFF"/>
                </a:highlight>
                <a:latin typeface="HK Grotesk"/>
              </a:rPr>
              <a:t>„wyczerpanie prawa” oznacza, że osoba, która w sposób legalny zakupiła egzemplarz utworu może tym zakupionym egzemplarzem dalej swobodnie obracać,</a:t>
            </a:r>
          </a:p>
          <a:p>
            <a:r>
              <a:rPr lang="pl-PL" sz="1500"/>
              <a:t>Wspólnotowe wyczerpanie prawa - </a:t>
            </a:r>
            <a:r>
              <a:rPr lang="pl-PL" sz="1500" b="0" i="0" u="none" strike="noStrike">
                <a:effectLst/>
                <a:highlight>
                  <a:srgbClr val="FFFFFF"/>
                </a:highlight>
                <a:latin typeface="HK Grotesk"/>
              </a:rPr>
              <a:t>po legalnym wprowadzeniu egzemplarza do obrotu na terytorium Europejskiego Obszaru Gospodarczego (EOG) wyczerpuje się prawo zezwalania na obrót takim egzemplarzem na terytorium EOG (= wszystkie państwa UE oraz Europejskiego Stowarzyszenia Wolnego Handlu – EFTA – z wyjątkiem Szwajcarii),</a:t>
            </a:r>
          </a:p>
          <a:p>
            <a:r>
              <a:rPr lang="pl-PL" sz="1500"/>
              <a:t>Ważne! </a:t>
            </a:r>
            <a:r>
              <a:rPr lang="pl-PL" sz="1500" b="1" i="0" u="none" strike="noStrike">
                <a:effectLst/>
                <a:latin typeface="HK Grotesk"/>
              </a:rPr>
              <a:t>W ramach instytucji wyczerpania prawa mieści się prawo do odsprzedaży całości produktu w niezmienionej formie.</a:t>
            </a:r>
            <a:r>
              <a:rPr lang="pl-PL" sz="1500" b="0" i="0" u="none" strike="noStrike">
                <a:effectLst/>
                <a:highlight>
                  <a:srgbClr val="FFFFFF"/>
                </a:highlight>
                <a:latin typeface="HK Grotesk"/>
              </a:rPr>
              <a:t> Niedopuszczalne jest modyfikowanie fizycznych kopii utworu wprowadzonych do obrotu.</a:t>
            </a:r>
            <a:endParaRPr lang="pl-PL" sz="1500"/>
          </a:p>
          <a:p>
            <a:r>
              <a:rPr lang="pl-PL" sz="1500" b="1"/>
              <a:t>Przykład:</a:t>
            </a:r>
            <a:r>
              <a:rPr lang="pl-PL" sz="1500"/>
              <a:t> osoba, która legalnie zakupiła produkt (utwór zapisany na konkretnym nośniku materialnym) może go dalej odsprzedawać np. na OLX. Twórca nie ma prawo do sprzeciwienia się takim praktykom</a:t>
            </a:r>
          </a:p>
        </p:txBody>
      </p:sp>
      <p:sp>
        <p:nvSpPr>
          <p:cNvPr id="28" name="Arc 27">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899690" y="5509119"/>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24986"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pole tekstowe 8">
            <a:extLst>
              <a:ext uri="{FF2B5EF4-FFF2-40B4-BE49-F238E27FC236}">
                <a16:creationId xmlns:a16="http://schemas.microsoft.com/office/drawing/2014/main" id="{1FB8AB93-833F-A598-9C91-FFF4C07AC833}"/>
              </a:ext>
            </a:extLst>
          </p:cNvPr>
          <p:cNvSpPr txBox="1"/>
          <p:nvPr/>
        </p:nvSpPr>
        <p:spPr>
          <a:xfrm>
            <a:off x="9973123" y="6870700"/>
            <a:ext cx="2218877"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fr.wikipedia.org/wiki/Amazon">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
        <p:nvSpPr>
          <p:cNvPr id="12" name="pole tekstowe 11">
            <a:extLst>
              <a:ext uri="{FF2B5EF4-FFF2-40B4-BE49-F238E27FC236}">
                <a16:creationId xmlns:a16="http://schemas.microsoft.com/office/drawing/2014/main" id="{772CC961-9202-6FF9-7663-2EAA1791828E}"/>
              </a:ext>
            </a:extLst>
          </p:cNvPr>
          <p:cNvSpPr txBox="1"/>
          <p:nvPr/>
        </p:nvSpPr>
        <p:spPr>
          <a:xfrm>
            <a:off x="7563613" y="6870700"/>
            <a:ext cx="2396810"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5" tooltip="http://oddblogger.com/how-can-olx-help-you/">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pl-PL" sz="700">
              <a:solidFill>
                <a:srgbClr val="FFFFFF"/>
              </a:solidFill>
            </a:endParaRPr>
          </a:p>
        </p:txBody>
      </p:sp>
      <p:sp>
        <p:nvSpPr>
          <p:cNvPr id="15" name="pole tekstowe 14">
            <a:extLst>
              <a:ext uri="{FF2B5EF4-FFF2-40B4-BE49-F238E27FC236}">
                <a16:creationId xmlns:a16="http://schemas.microsoft.com/office/drawing/2014/main" id="{001FDE92-0ED8-626E-87D3-A6B0994BA7B2}"/>
              </a:ext>
            </a:extLst>
          </p:cNvPr>
          <p:cNvSpPr txBox="1"/>
          <p:nvPr/>
        </p:nvSpPr>
        <p:spPr>
          <a:xfrm>
            <a:off x="5309595" y="6870700"/>
            <a:ext cx="2241318"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7" tooltip="https://pngimg.com/download/20608">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10" tooltip="https://creativecommons.org/licenses/by-nc/3.0/">
                  <a:extLst>
                    <a:ext uri="{A12FA001-AC4F-418D-AE19-62706E023703}">
                      <ahyp:hlinkClr xmlns:ahyp="http://schemas.microsoft.com/office/drawing/2018/hyperlinkcolor" val="tx"/>
                    </a:ext>
                  </a:extLst>
                </a:hlinkClick>
              </a:rPr>
              <a:t>CC BY-NC</a:t>
            </a:r>
            <a:endParaRPr lang="pl-PL" sz="700">
              <a:solidFill>
                <a:srgbClr val="FFFFFF"/>
              </a:solidFill>
            </a:endParaRPr>
          </a:p>
        </p:txBody>
      </p:sp>
    </p:spTree>
    <p:extLst>
      <p:ext uri="{BB962C8B-B14F-4D97-AF65-F5344CB8AC3E}">
        <p14:creationId xmlns:p14="http://schemas.microsoft.com/office/powerpoint/2010/main" val="3417678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ytuł 1">
            <a:extLst>
              <a:ext uri="{FF2B5EF4-FFF2-40B4-BE49-F238E27FC236}">
                <a16:creationId xmlns:a16="http://schemas.microsoft.com/office/drawing/2014/main" id="{24C6A677-9888-6208-23C8-3F74C4081940}"/>
              </a:ext>
            </a:extLst>
          </p:cNvPr>
          <p:cNvSpPr>
            <a:spLocks noGrp="1"/>
          </p:cNvSpPr>
          <p:nvPr>
            <p:ph type="title"/>
          </p:nvPr>
        </p:nvSpPr>
        <p:spPr>
          <a:xfrm>
            <a:off x="1137034" y="609597"/>
            <a:ext cx="9392421" cy="1330841"/>
          </a:xfrm>
        </p:spPr>
        <p:txBody>
          <a:bodyPr>
            <a:normAutofit/>
          </a:bodyPr>
          <a:lstStyle/>
          <a:p>
            <a:r>
              <a:rPr lang="pl-PL" dirty="0"/>
              <a:t>Wyczerpanie prawa a produkty cyfrowe</a:t>
            </a:r>
          </a:p>
        </p:txBody>
      </p:sp>
      <p:sp>
        <p:nvSpPr>
          <p:cNvPr id="9" name="Content Placeholder 8">
            <a:extLst>
              <a:ext uri="{FF2B5EF4-FFF2-40B4-BE49-F238E27FC236}">
                <a16:creationId xmlns:a16="http://schemas.microsoft.com/office/drawing/2014/main" id="{AEAB2466-BCC1-05DC-A65A-C3468B86B655}"/>
              </a:ext>
            </a:extLst>
          </p:cNvPr>
          <p:cNvSpPr>
            <a:spLocks noGrp="1"/>
          </p:cNvSpPr>
          <p:nvPr>
            <p:ph idx="1"/>
          </p:nvPr>
        </p:nvSpPr>
        <p:spPr>
          <a:xfrm>
            <a:off x="1137034" y="2198362"/>
            <a:ext cx="5582332" cy="4050041"/>
          </a:xfrm>
        </p:spPr>
        <p:txBody>
          <a:bodyPr>
            <a:noAutofit/>
          </a:bodyPr>
          <a:lstStyle/>
          <a:p>
            <a:r>
              <a:rPr lang="pl-PL" sz="1600" b="0" i="0" u="none" strike="noStrike" dirty="0">
                <a:solidFill>
                  <a:srgbClr val="28283C"/>
                </a:solidFill>
                <a:effectLst/>
                <a:highlight>
                  <a:srgbClr val="FFFFFF"/>
                </a:highlight>
              </a:rPr>
              <a:t>W </a:t>
            </a:r>
            <a:r>
              <a:rPr lang="pl-PL" sz="1600" dirty="0">
                <a:solidFill>
                  <a:srgbClr val="28283C"/>
                </a:solidFill>
                <a:highlight>
                  <a:srgbClr val="FFFFFF"/>
                </a:highlight>
              </a:rPr>
              <a:t>wyroku </a:t>
            </a:r>
            <a:r>
              <a:rPr lang="pl-PL" sz="1600" b="0" i="0" u="none" strike="noStrike" dirty="0">
                <a:solidFill>
                  <a:srgbClr val="28283C"/>
                </a:solidFill>
                <a:effectLst/>
                <a:highlight>
                  <a:srgbClr val="FFFFFF"/>
                </a:highlight>
              </a:rPr>
              <a:t>z 19 grudnia 2019 r. Trybunał Sprawiedliwości (wielka izba) orzekł, że dostarczenie książki elektronicznej (e-booka) poprzez pobranie dla celów stałego użytku nie mieści się w pojęciu „publicznego rozpowszechniania”.</a:t>
            </a:r>
          </a:p>
          <a:p>
            <a:r>
              <a:rPr lang="pl-PL" sz="1600" b="0" i="0" u="none" strike="noStrike" dirty="0">
                <a:solidFill>
                  <a:srgbClr val="28283C"/>
                </a:solidFill>
                <a:effectLst/>
                <a:highlight>
                  <a:srgbClr val="FFFFFF"/>
                </a:highlight>
              </a:rPr>
              <a:t>Dostarczenie książki elektronicznej (e-booka) poprzez pobranie dla celów stałego użytku nie podlega zatem zasadzie wyczerpania prawa, co w praktyce oznacza, że osoba, która zakupiła dostęp do e-booka </a:t>
            </a:r>
            <a:r>
              <a:rPr lang="pl-PL" sz="1600" b="1" i="0" u="sng" strike="noStrike" dirty="0">
                <a:solidFill>
                  <a:srgbClr val="28283C"/>
                </a:solidFill>
                <a:effectLst/>
              </a:rPr>
              <a:t>nie może</a:t>
            </a:r>
            <a:r>
              <a:rPr lang="pl-PL" sz="1600" b="1" i="0" u="none" strike="noStrike" dirty="0">
                <a:solidFill>
                  <a:srgbClr val="28283C"/>
                </a:solidFill>
                <a:effectLst/>
              </a:rPr>
              <a:t> </a:t>
            </a:r>
            <a:r>
              <a:rPr lang="pl-PL" sz="1600" b="0" i="0" u="none" strike="noStrike" dirty="0">
                <a:solidFill>
                  <a:srgbClr val="28283C"/>
                </a:solidFill>
                <a:effectLst/>
                <a:highlight>
                  <a:srgbClr val="FFFFFF"/>
                </a:highlight>
              </a:rPr>
              <a:t>– tak jak właściciel zakupionej książki (produktu fizycznego) – odsprzedawać do niej dostępu osobom trzecim.</a:t>
            </a:r>
            <a:endParaRPr lang="pl-PL" sz="1600" dirty="0">
              <a:solidFill>
                <a:srgbClr val="28283C"/>
              </a:solidFill>
              <a:highlight>
                <a:srgbClr val="FFFFFF"/>
              </a:highlight>
            </a:endParaRPr>
          </a:p>
          <a:p>
            <a:r>
              <a:rPr lang="pl-PL" sz="1600" b="0" i="0" u="none" strike="noStrike" dirty="0">
                <a:solidFill>
                  <a:srgbClr val="28283C"/>
                </a:solidFill>
                <a:effectLst/>
                <a:highlight>
                  <a:srgbClr val="FFFFFF"/>
                </a:highlight>
              </a:rPr>
              <a:t>Podsumowując</a:t>
            </a:r>
            <a:r>
              <a:rPr lang="pl-PL" sz="1600" b="1" i="0" u="none" strike="noStrike" dirty="0">
                <a:solidFill>
                  <a:srgbClr val="28283C"/>
                </a:solidFill>
                <a:effectLst/>
                <a:highlight>
                  <a:srgbClr val="FFFFFF"/>
                </a:highlight>
              </a:rPr>
              <a:t>, wyczerpanie prawa dotyczy jedynie produktów fizycznych. Nie obejmuje zaś produktów cyfrowych typu e-booki czy audiobooki. Nie jest więc możliwa swobodna sprzedaż e-booków czy audiobooków pobranych online</a:t>
            </a:r>
            <a:r>
              <a:rPr lang="pl-PL" sz="1600" b="0" i="0" u="none" strike="noStrike" dirty="0">
                <a:solidFill>
                  <a:srgbClr val="28283C"/>
                </a:solidFill>
                <a:effectLst/>
                <a:highlight>
                  <a:srgbClr val="FFFFFF"/>
                </a:highlight>
              </a:rPr>
              <a:t>.</a:t>
            </a:r>
          </a:p>
        </p:txBody>
      </p:sp>
      <p:pic>
        <p:nvPicPr>
          <p:cNvPr id="5" name="Symbol zastępczy zawartości 4" descr="Obraz zawierający tekst, okulary/szklanki, gadżet, elektronika&#10;&#10;Opis wygenerowany automatycznie">
            <a:extLst>
              <a:ext uri="{FF2B5EF4-FFF2-40B4-BE49-F238E27FC236}">
                <a16:creationId xmlns:a16="http://schemas.microsoft.com/office/drawing/2014/main" id="{BE2E6617-9F3F-E5A0-C493-B6375250576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19367" y="2811875"/>
            <a:ext cx="4788505" cy="2501993"/>
          </a:xfrm>
          <a:prstGeom prst="rect">
            <a:avLst/>
          </a:prstGeom>
        </p:spPr>
      </p:pic>
      <p:sp>
        <p:nvSpPr>
          <p:cNvPr id="16" name="Freeform: Shape 1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83592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3FAE3F4C-D91F-4C40-1082-A63CA394ABEC}"/>
              </a:ext>
            </a:extLst>
          </p:cNvPr>
          <p:cNvPicPr>
            <a:picLocks noChangeAspect="1"/>
          </p:cNvPicPr>
          <p:nvPr/>
        </p:nvPicPr>
        <p:blipFill>
          <a:blip r:embed="rId2">
            <a:alphaModFix amt="40000"/>
            <a:extLst>
              <a:ext uri="{837473B0-CC2E-450A-ABE3-18F120FF3D39}">
                <a1611:picAttrSrcUrl xmlns:a1611="http://schemas.microsoft.com/office/drawing/2016/11/main" r:id="rId3"/>
              </a:ext>
            </a:extLst>
          </a:blip>
          <a:stretch>
            <a:fillRect/>
          </a:stretch>
        </p:blipFill>
        <p:spPr>
          <a:xfrm>
            <a:off x="6096000" y="71987"/>
            <a:ext cx="5181600" cy="3701143"/>
          </a:xfrm>
          <a:prstGeom prst="rect">
            <a:avLst/>
          </a:prstGeom>
        </p:spPr>
      </p:pic>
      <p:sp>
        <p:nvSpPr>
          <p:cNvPr id="2" name="Tytuł 1">
            <a:extLst>
              <a:ext uri="{FF2B5EF4-FFF2-40B4-BE49-F238E27FC236}">
                <a16:creationId xmlns:a16="http://schemas.microsoft.com/office/drawing/2014/main" id="{6FE630CA-1CE2-7C47-8DCB-4B129449819E}"/>
              </a:ext>
            </a:extLst>
          </p:cNvPr>
          <p:cNvSpPr>
            <a:spLocks noGrp="1"/>
          </p:cNvSpPr>
          <p:nvPr>
            <p:ph type="title"/>
          </p:nvPr>
        </p:nvSpPr>
        <p:spPr>
          <a:xfrm>
            <a:off x="413657" y="389726"/>
            <a:ext cx="5043714" cy="943429"/>
          </a:xfrm>
        </p:spPr>
        <p:txBody>
          <a:bodyPr/>
          <a:lstStyle/>
          <a:p>
            <a:r>
              <a:rPr lang="pl-PL" dirty="0"/>
              <a:t>Prawa pokrewne</a:t>
            </a:r>
          </a:p>
        </p:txBody>
      </p:sp>
      <p:graphicFrame>
        <p:nvGraphicFramePr>
          <p:cNvPr id="4" name="Tabela 4">
            <a:extLst>
              <a:ext uri="{FF2B5EF4-FFF2-40B4-BE49-F238E27FC236}">
                <a16:creationId xmlns:a16="http://schemas.microsoft.com/office/drawing/2014/main" id="{AB0F0EB5-45E2-0E49-AC07-FD73C1CBED3B}"/>
              </a:ext>
            </a:extLst>
          </p:cNvPr>
          <p:cNvGraphicFramePr>
            <a:graphicFrameLocks noGrp="1"/>
          </p:cNvGraphicFramePr>
          <p:nvPr>
            <p:ph idx="1"/>
          </p:nvPr>
        </p:nvGraphicFramePr>
        <p:xfrm>
          <a:off x="622151" y="3062411"/>
          <a:ext cx="10515600" cy="3638223"/>
        </p:xfrm>
        <a:graphic>
          <a:graphicData uri="http://schemas.openxmlformats.org/drawingml/2006/table">
            <a:tbl>
              <a:tblPr firstRow="1" bandRow="1">
                <a:tableStyleId>{93296810-A885-4BE3-A3E7-6D5BEEA58F35}</a:tableStyleId>
              </a:tblPr>
              <a:tblGrid>
                <a:gridCol w="10515600">
                  <a:extLst>
                    <a:ext uri="{9D8B030D-6E8A-4147-A177-3AD203B41FA5}">
                      <a16:colId xmlns:a16="http://schemas.microsoft.com/office/drawing/2014/main" val="476156134"/>
                    </a:ext>
                  </a:extLst>
                </a:gridCol>
              </a:tblGrid>
              <a:tr h="736461">
                <a:tc>
                  <a:txBody>
                    <a:bodyPr/>
                    <a:lstStyle/>
                    <a:p>
                      <a:pPr algn="ctr"/>
                      <a:r>
                        <a:rPr lang="pl-PL" dirty="0"/>
                        <a:t>KATALOG PRAW POKREWNYCH</a:t>
                      </a:r>
                    </a:p>
                  </a:txBody>
                  <a:tcPr/>
                </a:tc>
                <a:extLst>
                  <a:ext uri="{0D108BD9-81ED-4DB2-BD59-A6C34878D82A}">
                    <a16:rowId xmlns:a16="http://schemas.microsoft.com/office/drawing/2014/main" val="90904597"/>
                  </a:ext>
                </a:extLst>
              </a:tr>
              <a:tr h="370840">
                <a:tc>
                  <a:txBody>
                    <a:bodyPr/>
                    <a:lstStyle/>
                    <a:p>
                      <a:pPr algn="ctr">
                        <a:lnSpc>
                          <a:spcPct val="150000"/>
                        </a:lnSpc>
                      </a:pPr>
                      <a:r>
                        <a:rPr lang="pl-PL" dirty="0"/>
                        <a:t>Prawa do artystycznych </a:t>
                      </a:r>
                      <a:r>
                        <a:rPr lang="pl-PL" dirty="0" err="1"/>
                        <a:t>wykonań</a:t>
                      </a:r>
                      <a:r>
                        <a:rPr lang="pl-PL" dirty="0"/>
                        <a:t> (art. 85-93 Pr. Aut) 50 lat</a:t>
                      </a:r>
                    </a:p>
                  </a:txBody>
                  <a:tcPr/>
                </a:tc>
                <a:extLst>
                  <a:ext uri="{0D108BD9-81ED-4DB2-BD59-A6C34878D82A}">
                    <a16:rowId xmlns:a16="http://schemas.microsoft.com/office/drawing/2014/main" val="2098095411"/>
                  </a:ext>
                </a:extLst>
              </a:tr>
              <a:tr h="370840">
                <a:tc>
                  <a:txBody>
                    <a:bodyPr/>
                    <a:lstStyle/>
                    <a:p>
                      <a:pPr algn="ctr">
                        <a:lnSpc>
                          <a:spcPct val="150000"/>
                        </a:lnSpc>
                      </a:pPr>
                      <a:r>
                        <a:rPr lang="pl-PL" dirty="0"/>
                        <a:t>Prawa do fonogramów i wideogramów(art. 94-96 pr. Aut.) 50/70 lat</a:t>
                      </a:r>
                    </a:p>
                  </a:txBody>
                  <a:tcPr/>
                </a:tc>
                <a:extLst>
                  <a:ext uri="{0D108BD9-81ED-4DB2-BD59-A6C34878D82A}">
                    <a16:rowId xmlns:a16="http://schemas.microsoft.com/office/drawing/2014/main" val="1556016919"/>
                  </a:ext>
                </a:extLst>
              </a:tr>
              <a:tr h="370840">
                <a:tc>
                  <a:txBody>
                    <a:bodyPr/>
                    <a:lstStyle/>
                    <a:p>
                      <a:pPr algn="ctr">
                        <a:lnSpc>
                          <a:spcPct val="150000"/>
                        </a:lnSpc>
                      </a:pPr>
                      <a:r>
                        <a:rPr lang="pl-PL" dirty="0"/>
                        <a:t>Prawa do nadań programów (art. 97-99 Pr. Aut.)  50 lat</a:t>
                      </a:r>
                    </a:p>
                  </a:txBody>
                  <a:tcPr/>
                </a:tc>
                <a:extLst>
                  <a:ext uri="{0D108BD9-81ED-4DB2-BD59-A6C34878D82A}">
                    <a16:rowId xmlns:a16="http://schemas.microsoft.com/office/drawing/2014/main" val="259651896"/>
                  </a:ext>
                </a:extLst>
              </a:tr>
              <a:tr h="636842">
                <a:tc>
                  <a:txBody>
                    <a:bodyPr/>
                    <a:lstStyle/>
                    <a:p>
                      <a:pPr algn="ctr">
                        <a:lnSpc>
                          <a:spcPct val="150000"/>
                        </a:lnSpc>
                      </a:pPr>
                      <a:r>
                        <a:rPr lang="pl-PL" dirty="0"/>
                        <a:t>Prawa do pierwszych wydań </a:t>
                      </a:r>
                    </a:p>
                    <a:p>
                      <a:pPr algn="ctr">
                        <a:lnSpc>
                          <a:spcPct val="150000"/>
                        </a:lnSpc>
                      </a:pPr>
                      <a:r>
                        <a:rPr lang="pl-PL" dirty="0"/>
                        <a:t>Prawa do wydań naukowych i krytycznych (art. 99</a:t>
                      </a:r>
                      <a:r>
                        <a:rPr lang="pl-PL" baseline="30000" dirty="0"/>
                        <a:t>1</a:t>
                      </a:r>
                      <a:r>
                        <a:rPr lang="pl-PL" baseline="0" dirty="0"/>
                        <a:t> -99</a:t>
                      </a:r>
                      <a:r>
                        <a:rPr lang="pl-PL" baseline="30000" dirty="0"/>
                        <a:t>6</a:t>
                      </a:r>
                      <a:r>
                        <a:rPr lang="pl-PL" baseline="0" dirty="0"/>
                        <a:t> Pr. Aut) – 30 lat</a:t>
                      </a:r>
                    </a:p>
                  </a:txBody>
                  <a:tcPr/>
                </a:tc>
                <a:extLst>
                  <a:ext uri="{0D108BD9-81ED-4DB2-BD59-A6C34878D82A}">
                    <a16:rowId xmlns:a16="http://schemas.microsoft.com/office/drawing/2014/main" val="3525660693"/>
                  </a:ext>
                </a:extLst>
              </a:tr>
              <a:tr h="636842">
                <a:tc>
                  <a:txBody>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pl-PL" baseline="0" dirty="0"/>
                        <a:t>+ przepisy wspólne do wszystkich praw pokrewnych (art.100-103 Pr. Aut)</a:t>
                      </a:r>
                      <a:endParaRPr lang="pl-PL" dirty="0"/>
                    </a:p>
                  </a:txBody>
                  <a:tcPr/>
                </a:tc>
                <a:extLst>
                  <a:ext uri="{0D108BD9-81ED-4DB2-BD59-A6C34878D82A}">
                    <a16:rowId xmlns:a16="http://schemas.microsoft.com/office/drawing/2014/main" val="840600192"/>
                  </a:ext>
                </a:extLst>
              </a:tr>
            </a:tbl>
          </a:graphicData>
        </a:graphic>
      </p:graphicFrame>
      <p:sp>
        <p:nvSpPr>
          <p:cNvPr id="5" name="pole tekstowe 4">
            <a:extLst>
              <a:ext uri="{FF2B5EF4-FFF2-40B4-BE49-F238E27FC236}">
                <a16:creationId xmlns:a16="http://schemas.microsoft.com/office/drawing/2014/main" id="{A6C11993-359C-2AC0-4312-9A10EB1BA3DE}"/>
              </a:ext>
            </a:extLst>
          </p:cNvPr>
          <p:cNvSpPr txBox="1"/>
          <p:nvPr/>
        </p:nvSpPr>
        <p:spPr>
          <a:xfrm>
            <a:off x="2741386" y="7525534"/>
            <a:ext cx="6489700" cy="230832"/>
          </a:xfrm>
          <a:prstGeom prst="rect">
            <a:avLst/>
          </a:prstGeom>
          <a:noFill/>
        </p:spPr>
        <p:txBody>
          <a:bodyPr wrap="square" rtlCol="0">
            <a:spAutoFit/>
          </a:bodyPr>
          <a:lstStyle/>
          <a:p>
            <a:r>
              <a:rPr lang="pl-PL" sz="900" dirty="0">
                <a:hlinkClick r:id="rId3" tooltip="https://www.flickr.com/photos/stevenpisano/40882367194"/>
              </a:rPr>
              <a:t>To zdjęcie</a:t>
            </a:r>
            <a:r>
              <a:rPr lang="pl-PL" sz="900" dirty="0"/>
              <a:t>, autor: Nieznany autor, licencja: </a:t>
            </a:r>
            <a:r>
              <a:rPr lang="pl-PL" sz="900" dirty="0">
                <a:hlinkClick r:id="rId4" tooltip="https://creativecommons.org/licenses/by/3.0/"/>
              </a:rPr>
              <a:t>CC BY</a:t>
            </a:r>
            <a:endParaRPr lang="pl-PL" sz="900" dirty="0"/>
          </a:p>
        </p:txBody>
      </p:sp>
      <p:sp>
        <p:nvSpPr>
          <p:cNvPr id="6" name="pole tekstowe 5">
            <a:extLst>
              <a:ext uri="{FF2B5EF4-FFF2-40B4-BE49-F238E27FC236}">
                <a16:creationId xmlns:a16="http://schemas.microsoft.com/office/drawing/2014/main" id="{935B03A1-C65A-2E02-FB6F-F6EC2893934F}"/>
              </a:ext>
            </a:extLst>
          </p:cNvPr>
          <p:cNvSpPr txBox="1"/>
          <p:nvPr/>
        </p:nvSpPr>
        <p:spPr>
          <a:xfrm>
            <a:off x="413658" y="1420354"/>
            <a:ext cx="5043713" cy="1477328"/>
          </a:xfrm>
          <a:prstGeom prst="rect">
            <a:avLst/>
          </a:prstGeom>
          <a:noFill/>
        </p:spPr>
        <p:txBody>
          <a:bodyPr wrap="square" rtlCol="0">
            <a:spAutoFit/>
          </a:bodyPr>
          <a:lstStyle/>
          <a:p>
            <a:r>
              <a:rPr lang="pl-PL" b="0" i="0" u="none" strike="noStrike" dirty="0">
                <a:effectLst/>
                <a:latin typeface="HK Grotesk"/>
              </a:rPr>
              <a:t>Dotyczą osób i podmiotów, które pośredniczą w przekazywaniu utworu publiczności, ale nie można przypisać im twórczego wkładu w powstanie utworu np. aktorzy, tancerze, dyrygenci, producenci, nadawcy radiowi, wydawcy książek</a:t>
            </a:r>
            <a:endParaRPr lang="pl-PL" dirty="0"/>
          </a:p>
        </p:txBody>
      </p:sp>
      <mc:AlternateContent xmlns:mc="http://schemas.openxmlformats.org/markup-compatibility/2006" xmlns:p14="http://schemas.microsoft.com/office/powerpoint/2010/main">
        <mc:Choice Requires="p14">
          <p:contentPart p14:bwMode="auto" r:id="rId5">
            <p14:nvContentPartPr>
              <p14:cNvPr id="9" name="Pismo odręczne 8">
                <a:extLst>
                  <a:ext uri="{FF2B5EF4-FFF2-40B4-BE49-F238E27FC236}">
                    <a16:creationId xmlns:a16="http://schemas.microsoft.com/office/drawing/2014/main" id="{BA4890CE-E41E-D2DA-A72B-59FE5870A7C7}"/>
                  </a:ext>
                </a:extLst>
              </p14:cNvPr>
              <p14:cNvContentPartPr/>
              <p14:nvPr/>
            </p14:nvContentPartPr>
            <p14:xfrm>
              <a:off x="10233611" y="5810411"/>
              <a:ext cx="1800" cy="24480"/>
            </p14:xfrm>
          </p:contentPart>
        </mc:Choice>
        <mc:Fallback xmlns="">
          <p:pic>
            <p:nvPicPr>
              <p:cNvPr id="9" name="Pismo odręczne 8">
                <a:extLst>
                  <a:ext uri="{FF2B5EF4-FFF2-40B4-BE49-F238E27FC236}">
                    <a16:creationId xmlns:a16="http://schemas.microsoft.com/office/drawing/2014/main" id="{BA4890CE-E41E-D2DA-A72B-59FE5870A7C7}"/>
                  </a:ext>
                </a:extLst>
              </p:cNvPr>
              <p:cNvPicPr/>
              <p:nvPr/>
            </p:nvPicPr>
            <p:blipFill>
              <a:blip r:embed="rId6"/>
              <a:stretch>
                <a:fillRect/>
              </a:stretch>
            </p:blipFill>
            <p:spPr>
              <a:xfrm>
                <a:off x="10224971" y="5801771"/>
                <a:ext cx="19440" cy="42120"/>
              </a:xfrm>
              <a:prstGeom prst="rect">
                <a:avLst/>
              </a:prstGeom>
            </p:spPr>
          </p:pic>
        </mc:Fallback>
      </mc:AlternateContent>
    </p:spTree>
    <p:extLst>
      <p:ext uri="{BB962C8B-B14F-4D97-AF65-F5344CB8AC3E}">
        <p14:creationId xmlns:p14="http://schemas.microsoft.com/office/powerpoint/2010/main" val="3647289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 osoba, tłum&#10;&#10;Opis wygenerowany automatycznie">
            <a:extLst>
              <a:ext uri="{FF2B5EF4-FFF2-40B4-BE49-F238E27FC236}">
                <a16:creationId xmlns:a16="http://schemas.microsoft.com/office/drawing/2014/main" id="{F739BB5D-1252-4B42-9493-574C4B3B0F6C}"/>
              </a:ext>
            </a:extLst>
          </p:cNvPr>
          <p:cNvPicPr>
            <a:picLocks noChangeAspect="1"/>
          </p:cNvPicPr>
          <p:nvPr/>
        </p:nvPicPr>
        <p:blipFill rotWithShape="1">
          <a:blip r:embed="rId2">
            <a:alphaModFix amt="83000"/>
            <a:extLst>
              <a:ext uri="{837473B0-CC2E-450A-ABE3-18F120FF3D39}">
                <a1611:picAttrSrcUrl xmlns:a1611="http://schemas.microsoft.com/office/drawing/2016/11/main" r:id="rId3"/>
              </a:ext>
            </a:extLst>
          </a:blip>
          <a:srcRect l="17558" r="2804" b="2"/>
          <a:stretch/>
        </p:blipFill>
        <p:spPr>
          <a:xfrm>
            <a:off x="6867000" y="463765"/>
            <a:ext cx="4949985" cy="6044579"/>
          </a:xfrm>
          <a:custGeom>
            <a:avLst/>
            <a:gdLst/>
            <a:ahLst/>
            <a:cxnLst/>
            <a:rect l="l" t="t" r="r" b="b"/>
            <a:pathLst>
              <a:path w="4949985" h="6044579">
                <a:moveTo>
                  <a:pt x="329850" y="0"/>
                </a:moveTo>
                <a:cubicBezTo>
                  <a:pt x="682878" y="34000"/>
                  <a:pt x="2899379" y="145961"/>
                  <a:pt x="3593482" y="187156"/>
                </a:cubicBezTo>
                <a:lnTo>
                  <a:pt x="4494470" y="247176"/>
                </a:lnTo>
                <a:lnTo>
                  <a:pt x="4900164" y="269420"/>
                </a:lnTo>
                <a:lnTo>
                  <a:pt x="4930470" y="293168"/>
                </a:lnTo>
                <a:cubicBezTo>
                  <a:pt x="4929828" y="304695"/>
                  <a:pt x="4929184" y="316221"/>
                  <a:pt x="4928542" y="327749"/>
                </a:cubicBezTo>
                <a:lnTo>
                  <a:pt x="4931718" y="329619"/>
                </a:lnTo>
                <a:cubicBezTo>
                  <a:pt x="4942152" y="331478"/>
                  <a:pt x="4952152" y="317290"/>
                  <a:pt x="4949575" y="364008"/>
                </a:cubicBezTo>
                <a:cubicBezTo>
                  <a:pt x="4938008" y="386321"/>
                  <a:pt x="4930382" y="406988"/>
                  <a:pt x="4925376" y="426791"/>
                </a:cubicBezTo>
                <a:lnTo>
                  <a:pt x="4921584" y="452517"/>
                </a:lnTo>
                <a:lnTo>
                  <a:pt x="4916034" y="551996"/>
                </a:lnTo>
                <a:cubicBezTo>
                  <a:pt x="4915798" y="568847"/>
                  <a:pt x="4915564" y="585699"/>
                  <a:pt x="4915328" y="602549"/>
                </a:cubicBezTo>
                <a:cubicBezTo>
                  <a:pt x="4915033" y="607913"/>
                  <a:pt x="4913844" y="619381"/>
                  <a:pt x="4911959" y="633550"/>
                </a:cubicBezTo>
                <a:lnTo>
                  <a:pt x="4911232" y="638104"/>
                </a:lnTo>
                <a:lnTo>
                  <a:pt x="4897168" y="890250"/>
                </a:lnTo>
                <a:lnTo>
                  <a:pt x="4899030" y="895515"/>
                </a:lnTo>
                <a:cubicBezTo>
                  <a:pt x="4899576" y="903732"/>
                  <a:pt x="4898400" y="912513"/>
                  <a:pt x="4896692" y="921470"/>
                </a:cubicBezTo>
                <a:lnTo>
                  <a:pt x="4894952" y="929948"/>
                </a:lnTo>
                <a:lnTo>
                  <a:pt x="4888171" y="1051528"/>
                </a:lnTo>
                <a:lnTo>
                  <a:pt x="4890429" y="1052508"/>
                </a:lnTo>
                <a:cubicBezTo>
                  <a:pt x="4891996" y="1059433"/>
                  <a:pt x="4895030" y="1067463"/>
                  <a:pt x="4894906" y="1091914"/>
                </a:cubicBezTo>
                <a:cubicBezTo>
                  <a:pt x="4883125" y="1121648"/>
                  <a:pt x="4905362" y="1162326"/>
                  <a:pt x="4889691" y="1199222"/>
                </a:cubicBezTo>
                <a:cubicBezTo>
                  <a:pt x="4885640" y="1212790"/>
                  <a:pt x="4883582" y="1254780"/>
                  <a:pt x="4889577" y="1262712"/>
                </a:cubicBezTo>
                <a:cubicBezTo>
                  <a:pt x="4890462" y="1271465"/>
                  <a:pt x="4887574" y="1281682"/>
                  <a:pt x="4894254" y="1285710"/>
                </a:cubicBezTo>
                <a:cubicBezTo>
                  <a:pt x="4902189" y="1292375"/>
                  <a:pt x="4887534" y="1322958"/>
                  <a:pt x="4897614" y="1318582"/>
                </a:cubicBezTo>
                <a:cubicBezTo>
                  <a:pt x="4887530" y="1340300"/>
                  <a:pt x="4903956" y="1357504"/>
                  <a:pt x="4907198" y="1375728"/>
                </a:cubicBezTo>
                <a:lnTo>
                  <a:pt x="4909674" y="1430420"/>
                </a:lnTo>
                <a:cubicBezTo>
                  <a:pt x="4909355" y="1442629"/>
                  <a:pt x="4909036" y="1454838"/>
                  <a:pt x="4908717" y="1467047"/>
                </a:cubicBezTo>
                <a:cubicBezTo>
                  <a:pt x="4908550" y="1468811"/>
                  <a:pt x="4908381" y="1470576"/>
                  <a:pt x="4908214" y="1472340"/>
                </a:cubicBezTo>
                <a:lnTo>
                  <a:pt x="4898300" y="1515794"/>
                </a:lnTo>
                <a:cubicBezTo>
                  <a:pt x="4899612" y="1516892"/>
                  <a:pt x="4900810" y="1518338"/>
                  <a:pt x="4901849" y="1520090"/>
                </a:cubicBezTo>
                <a:lnTo>
                  <a:pt x="4904938" y="1534050"/>
                </a:lnTo>
                <a:lnTo>
                  <a:pt x="4899784" y="1545578"/>
                </a:lnTo>
                <a:lnTo>
                  <a:pt x="4888714" y="1600282"/>
                </a:lnTo>
                <a:lnTo>
                  <a:pt x="4876868" y="1680551"/>
                </a:lnTo>
                <a:lnTo>
                  <a:pt x="4871562" y="1692487"/>
                </a:lnTo>
                <a:cubicBezTo>
                  <a:pt x="4864940" y="1720032"/>
                  <a:pt x="4868362" y="1753882"/>
                  <a:pt x="4855877" y="1770984"/>
                </a:cubicBezTo>
                <a:lnTo>
                  <a:pt x="4851838" y="1812406"/>
                </a:lnTo>
                <a:lnTo>
                  <a:pt x="4855818" y="1817257"/>
                </a:lnTo>
                <a:lnTo>
                  <a:pt x="4854024" y="1829453"/>
                </a:lnTo>
                <a:cubicBezTo>
                  <a:pt x="4854172" y="1830564"/>
                  <a:pt x="4854322" y="1831674"/>
                  <a:pt x="4854472" y="1832785"/>
                </a:cubicBezTo>
                <a:cubicBezTo>
                  <a:pt x="4855349" y="1839144"/>
                  <a:pt x="4856063" y="1845445"/>
                  <a:pt x="4856114" y="1851793"/>
                </a:cubicBezTo>
                <a:cubicBezTo>
                  <a:pt x="4840273" y="1848234"/>
                  <a:pt x="4846480" y="1879956"/>
                  <a:pt x="4843645" y="1889798"/>
                </a:cubicBezTo>
                <a:lnTo>
                  <a:pt x="4841406" y="1889935"/>
                </a:lnTo>
                <a:lnTo>
                  <a:pt x="4832168" y="2055574"/>
                </a:lnTo>
                <a:lnTo>
                  <a:pt x="4841616" y="2081889"/>
                </a:lnTo>
                <a:cubicBezTo>
                  <a:pt x="4842440" y="2100121"/>
                  <a:pt x="4843267" y="2118352"/>
                  <a:pt x="4844092" y="2136584"/>
                </a:cubicBezTo>
                <a:cubicBezTo>
                  <a:pt x="4843772" y="2148793"/>
                  <a:pt x="4843454" y="2161001"/>
                  <a:pt x="4843134" y="2173210"/>
                </a:cubicBezTo>
                <a:lnTo>
                  <a:pt x="4842632" y="2178503"/>
                </a:lnTo>
                <a:lnTo>
                  <a:pt x="4832718" y="2221957"/>
                </a:lnTo>
                <a:cubicBezTo>
                  <a:pt x="4834030" y="2223054"/>
                  <a:pt x="4835227" y="2224502"/>
                  <a:pt x="4836267" y="2226253"/>
                </a:cubicBezTo>
                <a:lnTo>
                  <a:pt x="4839356" y="2240212"/>
                </a:lnTo>
                <a:lnTo>
                  <a:pt x="4834202" y="2251741"/>
                </a:lnTo>
                <a:lnTo>
                  <a:pt x="4823131" y="2306447"/>
                </a:lnTo>
                <a:lnTo>
                  <a:pt x="4815162" y="2360447"/>
                </a:lnTo>
                <a:cubicBezTo>
                  <a:pt x="4794840" y="2743937"/>
                  <a:pt x="4758124" y="3132966"/>
                  <a:pt x="4754194" y="3510918"/>
                </a:cubicBezTo>
                <a:cubicBezTo>
                  <a:pt x="4750986" y="3596635"/>
                  <a:pt x="4743503" y="3701454"/>
                  <a:pt x="4740295" y="3787171"/>
                </a:cubicBezTo>
                <a:cubicBezTo>
                  <a:pt x="4747478" y="3780728"/>
                  <a:pt x="4736182" y="3944290"/>
                  <a:pt x="4728244" y="3964374"/>
                </a:cubicBezTo>
                <a:lnTo>
                  <a:pt x="4629580" y="5749370"/>
                </a:lnTo>
                <a:lnTo>
                  <a:pt x="4635339" y="5789347"/>
                </a:lnTo>
                <a:cubicBezTo>
                  <a:pt x="4641631" y="5797964"/>
                  <a:pt x="4638028" y="5802417"/>
                  <a:pt x="4639181" y="5826882"/>
                </a:cubicBezTo>
                <a:cubicBezTo>
                  <a:pt x="4640334" y="5851345"/>
                  <a:pt x="4622152" y="5888016"/>
                  <a:pt x="4642260" y="5936130"/>
                </a:cubicBezTo>
                <a:cubicBezTo>
                  <a:pt x="4641805" y="5944369"/>
                  <a:pt x="4631283" y="5964348"/>
                  <a:pt x="4622086" y="5973601"/>
                </a:cubicBezTo>
                <a:lnTo>
                  <a:pt x="4617030" y="5976542"/>
                </a:lnTo>
                <a:cubicBezTo>
                  <a:pt x="4615777" y="5999212"/>
                  <a:pt x="4617908" y="6018848"/>
                  <a:pt x="4613271" y="6044554"/>
                </a:cubicBezTo>
                <a:cubicBezTo>
                  <a:pt x="4497401" y="6047049"/>
                  <a:pt x="1867359" y="5864136"/>
                  <a:pt x="337371" y="5769345"/>
                </a:cubicBezTo>
                <a:lnTo>
                  <a:pt x="0" y="5750727"/>
                </a:lnTo>
                <a:lnTo>
                  <a:pt x="4701" y="5706875"/>
                </a:lnTo>
                <a:lnTo>
                  <a:pt x="9288" y="5699682"/>
                </a:lnTo>
                <a:cubicBezTo>
                  <a:pt x="9864" y="5698481"/>
                  <a:pt x="9482" y="5697687"/>
                  <a:pt x="9581" y="5696691"/>
                </a:cubicBezTo>
                <a:lnTo>
                  <a:pt x="9874" y="5693698"/>
                </a:lnTo>
                <a:cubicBezTo>
                  <a:pt x="10068" y="5691704"/>
                  <a:pt x="10467" y="5689490"/>
                  <a:pt x="10458" y="5687712"/>
                </a:cubicBezTo>
                <a:cubicBezTo>
                  <a:pt x="10397" y="5676311"/>
                  <a:pt x="9221" y="5690430"/>
                  <a:pt x="10116" y="5681283"/>
                </a:cubicBezTo>
                <a:cubicBezTo>
                  <a:pt x="9905" y="5680136"/>
                  <a:pt x="9551" y="5679175"/>
                  <a:pt x="9481" y="5677846"/>
                </a:cubicBezTo>
                <a:cubicBezTo>
                  <a:pt x="9435" y="5677005"/>
                  <a:pt x="9817" y="5675693"/>
                  <a:pt x="9773" y="5674852"/>
                </a:cubicBezTo>
                <a:cubicBezTo>
                  <a:pt x="9359" y="5667070"/>
                  <a:pt x="8759" y="5675283"/>
                  <a:pt x="9430" y="5668423"/>
                </a:cubicBezTo>
                <a:lnTo>
                  <a:pt x="8796" y="5664986"/>
                </a:lnTo>
                <a:cubicBezTo>
                  <a:pt x="7258" y="5656661"/>
                  <a:pt x="7217" y="5661263"/>
                  <a:pt x="8111" y="5652124"/>
                </a:cubicBezTo>
                <a:cubicBezTo>
                  <a:pt x="7899" y="5650979"/>
                  <a:pt x="7548" y="5650016"/>
                  <a:pt x="7476" y="5648688"/>
                </a:cubicBezTo>
                <a:cubicBezTo>
                  <a:pt x="7430" y="5647848"/>
                  <a:pt x="7901" y="5646419"/>
                  <a:pt x="7767" y="5645694"/>
                </a:cubicBezTo>
                <a:cubicBezTo>
                  <a:pt x="7470" y="5644074"/>
                  <a:pt x="5106" y="5644536"/>
                  <a:pt x="6208" y="5641811"/>
                </a:cubicBezTo>
                <a:lnTo>
                  <a:pt x="12091" y="5572547"/>
                </a:lnTo>
                <a:lnTo>
                  <a:pt x="85593" y="4181463"/>
                </a:lnTo>
                <a:close/>
              </a:path>
            </a:pathLst>
          </a:custGeom>
        </p:spPr>
      </p:pic>
      <p:sp>
        <p:nvSpPr>
          <p:cNvPr id="2" name="Tytuł 1">
            <a:extLst>
              <a:ext uri="{FF2B5EF4-FFF2-40B4-BE49-F238E27FC236}">
                <a16:creationId xmlns:a16="http://schemas.microsoft.com/office/drawing/2014/main" id="{9139BF48-2174-C942-A6E0-5983B5D4D1B1}"/>
              </a:ext>
            </a:extLst>
          </p:cNvPr>
          <p:cNvSpPr>
            <a:spLocks noGrp="1"/>
          </p:cNvSpPr>
          <p:nvPr>
            <p:ph type="title"/>
          </p:nvPr>
        </p:nvSpPr>
        <p:spPr>
          <a:xfrm>
            <a:off x="509273" y="4013550"/>
            <a:ext cx="5586727" cy="1891608"/>
          </a:xfrm>
        </p:spPr>
        <p:txBody>
          <a:bodyPr>
            <a:normAutofit/>
          </a:bodyPr>
          <a:lstStyle/>
          <a:p>
            <a:pPr algn="r">
              <a:lnSpc>
                <a:spcPct val="110000"/>
              </a:lnSpc>
            </a:pPr>
            <a:r>
              <a:rPr lang="pl-PL" sz="5400" dirty="0"/>
              <a:t>Artystyczne wykonania</a:t>
            </a:r>
          </a:p>
        </p:txBody>
      </p:sp>
      <p:sp>
        <p:nvSpPr>
          <p:cNvPr id="3" name="Symbol zastępczy zawartości 2">
            <a:extLst>
              <a:ext uri="{FF2B5EF4-FFF2-40B4-BE49-F238E27FC236}">
                <a16:creationId xmlns:a16="http://schemas.microsoft.com/office/drawing/2014/main" id="{628B4F6F-A672-A546-9982-95D6A286DFC7}"/>
              </a:ext>
            </a:extLst>
          </p:cNvPr>
          <p:cNvSpPr>
            <a:spLocks noGrp="1"/>
          </p:cNvSpPr>
          <p:nvPr>
            <p:ph idx="1"/>
          </p:nvPr>
        </p:nvSpPr>
        <p:spPr>
          <a:xfrm>
            <a:off x="375016" y="729075"/>
            <a:ext cx="5720984" cy="3135594"/>
          </a:xfrm>
        </p:spPr>
        <p:txBody>
          <a:bodyPr>
            <a:normAutofit/>
          </a:bodyPr>
          <a:lstStyle/>
          <a:p>
            <a:pPr marL="0" indent="0">
              <a:lnSpc>
                <a:spcPct val="110000"/>
              </a:lnSpc>
              <a:buNone/>
            </a:pPr>
            <a:r>
              <a:rPr lang="pl-PL" sz="1500" b="1" dirty="0"/>
              <a:t>Art.  85.  Pr. Aut. </a:t>
            </a:r>
          </a:p>
          <a:p>
            <a:pPr marL="0" indent="0">
              <a:lnSpc>
                <a:spcPct val="110000"/>
              </a:lnSpc>
              <a:buNone/>
            </a:pPr>
            <a:r>
              <a:rPr lang="pl-PL" sz="1500" dirty="0"/>
              <a:t>1. Każde artystyczne wykonanie utworu lub dzieła sztuki ludowej pozostaje pod ochroną niezależnie od jego wartości, przeznaczenia i sposobu wyrażenia. </a:t>
            </a:r>
          </a:p>
          <a:p>
            <a:pPr marL="0" indent="0">
              <a:lnSpc>
                <a:spcPct val="110000"/>
              </a:lnSpc>
              <a:buNone/>
            </a:pPr>
            <a:r>
              <a:rPr lang="pl-PL" sz="1500" dirty="0"/>
              <a:t>2. Artystycznymi </a:t>
            </a:r>
            <a:r>
              <a:rPr lang="pl-PL" sz="1500" dirty="0" err="1"/>
              <a:t>wykonaniami</a:t>
            </a:r>
            <a:r>
              <a:rPr lang="pl-PL" sz="1500" dirty="0"/>
              <a:t>, w rozumieniu ust. 1, są w szczególności: działania aktorów, recytatorów, dyrygentów, instrumentalistów, wokalistów, tancerzy i mimów oraz innych osób w sposób twórczy przyczyniających się do powstania wykonania.</a:t>
            </a:r>
          </a:p>
          <a:p>
            <a:pPr>
              <a:lnSpc>
                <a:spcPct val="110000"/>
              </a:lnSpc>
            </a:pPr>
            <a:endParaRPr lang="pl-PL" sz="1500" dirty="0"/>
          </a:p>
        </p:txBody>
      </p:sp>
      <p:sp>
        <p:nvSpPr>
          <p:cNvPr id="6" name="pole tekstowe 5">
            <a:extLst>
              <a:ext uri="{FF2B5EF4-FFF2-40B4-BE49-F238E27FC236}">
                <a16:creationId xmlns:a16="http://schemas.microsoft.com/office/drawing/2014/main" id="{86D4417A-5DA8-0647-9AA7-618A5020008A}"/>
              </a:ext>
            </a:extLst>
          </p:cNvPr>
          <p:cNvSpPr txBox="1"/>
          <p:nvPr/>
        </p:nvSpPr>
        <p:spPr>
          <a:xfrm>
            <a:off x="9373601" y="6657945"/>
            <a:ext cx="2818399"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obesia.com/index.php/musica/imagen-musica/3921-music-art-26421">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4227794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FFD683-4F9E-1E4F-B167-7BC91006CF52}"/>
              </a:ext>
            </a:extLst>
          </p:cNvPr>
          <p:cNvSpPr>
            <a:spLocks noGrp="1"/>
          </p:cNvSpPr>
          <p:nvPr>
            <p:ph type="title"/>
          </p:nvPr>
        </p:nvSpPr>
        <p:spPr>
          <a:xfrm>
            <a:off x="853646" y="201184"/>
            <a:ext cx="10287000" cy="1147762"/>
          </a:xfrm>
        </p:spPr>
        <p:txBody>
          <a:bodyPr/>
          <a:lstStyle/>
          <a:p>
            <a:r>
              <a:rPr lang="pl-PL" dirty="0"/>
              <a:t>Artystyczne wykonania</a:t>
            </a:r>
          </a:p>
        </p:txBody>
      </p:sp>
      <p:sp>
        <p:nvSpPr>
          <p:cNvPr id="3" name="Symbol zastępczy zawartości 2">
            <a:extLst>
              <a:ext uri="{FF2B5EF4-FFF2-40B4-BE49-F238E27FC236}">
                <a16:creationId xmlns:a16="http://schemas.microsoft.com/office/drawing/2014/main" id="{4CA9E1F9-EAD0-E245-8F19-26965B8A5181}"/>
              </a:ext>
            </a:extLst>
          </p:cNvPr>
          <p:cNvSpPr>
            <a:spLocks noGrp="1"/>
          </p:cNvSpPr>
          <p:nvPr>
            <p:ph idx="1"/>
          </p:nvPr>
        </p:nvSpPr>
        <p:spPr>
          <a:xfrm>
            <a:off x="593124" y="1569308"/>
            <a:ext cx="10119326" cy="4923567"/>
          </a:xfrm>
        </p:spPr>
        <p:txBody>
          <a:bodyPr>
            <a:normAutofit fontScale="62500" lnSpcReduction="20000"/>
          </a:bodyPr>
          <a:lstStyle/>
          <a:p>
            <a:r>
              <a:rPr lang="pl-PL" dirty="0"/>
              <a:t>Utwór </a:t>
            </a:r>
            <a:r>
              <a:rPr lang="pl-PL" dirty="0">
                <a:sym typeface="Wingdings" pitchFamily="2" charset="2"/>
              </a:rPr>
              <a:t> zidentyfikowany twórca,</a:t>
            </a:r>
          </a:p>
          <a:p>
            <a:r>
              <a:rPr lang="pl-PL" dirty="0">
                <a:sym typeface="Wingdings" pitchFamily="2" charset="2"/>
              </a:rPr>
              <a:t>Dzieło sztuki ludowej   często nieznany twórca lub twórcy, utwór poddawany przetworzeniom, interpretacjom przez wielu autorów, aż do momentu uzyskania finalnego kształtu,</a:t>
            </a:r>
          </a:p>
          <a:p>
            <a:r>
              <a:rPr lang="pl-PL" dirty="0">
                <a:sym typeface="Wingdings" pitchFamily="2" charset="2"/>
              </a:rPr>
              <a:t>Wykonanie  próba odtworzenia zamiaru autora. Problem ustalenia interpretacji utworu zaplanowanej przez autora</a:t>
            </a:r>
          </a:p>
          <a:p>
            <a:r>
              <a:rPr lang="pl-PL" dirty="0"/>
              <a:t>Do grona artystów wykonawców może zostać zaliczona każda osoba, która przyczyniła się w sposób twórczy do powstania artystycznego wykonania – brak kryterium charakteru działalności zawodowej wykonawcy,</a:t>
            </a:r>
          </a:p>
          <a:p>
            <a:r>
              <a:rPr lang="pl-PL" dirty="0"/>
              <a:t>Nie mają charakteru artystycznego wykonania: </a:t>
            </a:r>
          </a:p>
          <a:p>
            <a:pPr lvl="1"/>
            <a:r>
              <a:rPr lang="pl-PL" dirty="0"/>
              <a:t>wykłady akademickie, </a:t>
            </a:r>
          </a:p>
          <a:p>
            <a:pPr lvl="1"/>
            <a:r>
              <a:rPr lang="pl-PL" dirty="0"/>
              <a:t>publiczne przemówienia, </a:t>
            </a:r>
          </a:p>
          <a:p>
            <a:pPr lvl="1"/>
            <a:r>
              <a:rPr lang="pl-PL" dirty="0"/>
              <a:t>kazania,</a:t>
            </a:r>
          </a:p>
          <a:p>
            <a:r>
              <a:rPr lang="pl-PL" dirty="0"/>
              <a:t>Ochrona praw pokrewnych dotyczących artystycznego wykonania dotyczy sytuacji </a:t>
            </a:r>
            <a:r>
              <a:rPr lang="pl-PL" b="1" dirty="0"/>
              <a:t>utrwalenia na nośniku artystycznego wykonania. </a:t>
            </a:r>
            <a:r>
              <a:rPr lang="pl-PL" dirty="0"/>
              <a:t>Każde odtworzenie będzie się wiązało z konsekwencjami, o których mowa w art. 86 Pr. Aut.</a:t>
            </a:r>
          </a:p>
          <a:p>
            <a:r>
              <a:rPr lang="pl-PL" dirty="0"/>
              <a:t>Prawo chroni TO wykonanie a nie TAKIE wykonanie </a:t>
            </a:r>
            <a:r>
              <a:rPr lang="pl-PL" dirty="0">
                <a:sym typeface="Wingdings" pitchFamily="2" charset="2"/>
              </a:rPr>
              <a:t> do utworu wykonywanego przez artystę wielokrotnie powstają za każdym razem odrębne prawa pokrewne do każdego wykonania. </a:t>
            </a:r>
            <a:r>
              <a:rPr lang="pl-PL" dirty="0"/>
              <a:t> </a:t>
            </a:r>
          </a:p>
          <a:p>
            <a:r>
              <a:rPr lang="pl-PL" dirty="0"/>
              <a:t>Jeśli mamy zgodę na utrwalenie (nagranie) wykonania podczas jednego, konkretnego koncertu, nie oznacza to, że może utrwalać ten utwór wykonywany podczas innego koncertu. </a:t>
            </a:r>
          </a:p>
        </p:txBody>
      </p:sp>
    </p:spTree>
    <p:extLst>
      <p:ext uri="{BB962C8B-B14F-4D97-AF65-F5344CB8AC3E}">
        <p14:creationId xmlns:p14="http://schemas.microsoft.com/office/powerpoint/2010/main" val="815218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92A0C2C-DD3F-9C46-BEB1-E9A5BBDC6231}"/>
              </a:ext>
            </a:extLst>
          </p:cNvPr>
          <p:cNvSpPr>
            <a:spLocks noGrp="1"/>
          </p:cNvSpPr>
          <p:nvPr>
            <p:ph type="title"/>
          </p:nvPr>
        </p:nvSpPr>
        <p:spPr>
          <a:xfrm>
            <a:off x="48007" y="173422"/>
            <a:ext cx="11905238" cy="892776"/>
          </a:xfrm>
        </p:spPr>
        <p:txBody>
          <a:bodyPr/>
          <a:lstStyle/>
          <a:p>
            <a:r>
              <a:rPr lang="pl-PL" dirty="0"/>
              <a:t>Uprawnienia artysty wykonawcy –  Art. 86 </a:t>
            </a:r>
            <a:r>
              <a:rPr lang="pl-PL" dirty="0" err="1"/>
              <a:t>Pr.Aut</a:t>
            </a:r>
            <a:r>
              <a:rPr lang="pl-PL" dirty="0"/>
              <a:t>. </a:t>
            </a:r>
          </a:p>
        </p:txBody>
      </p:sp>
      <p:sp>
        <p:nvSpPr>
          <p:cNvPr id="3" name="Symbol zastępczy zawartości 2">
            <a:extLst>
              <a:ext uri="{FF2B5EF4-FFF2-40B4-BE49-F238E27FC236}">
                <a16:creationId xmlns:a16="http://schemas.microsoft.com/office/drawing/2014/main" id="{25997336-DBC6-7347-8B99-FA28F53F237E}"/>
              </a:ext>
            </a:extLst>
          </p:cNvPr>
          <p:cNvSpPr>
            <a:spLocks noGrp="1"/>
          </p:cNvSpPr>
          <p:nvPr>
            <p:ph idx="1"/>
          </p:nvPr>
        </p:nvSpPr>
        <p:spPr>
          <a:xfrm>
            <a:off x="160639" y="1173893"/>
            <a:ext cx="11905237" cy="5510686"/>
          </a:xfrm>
        </p:spPr>
        <p:txBody>
          <a:bodyPr>
            <a:normAutofit lnSpcReduction="10000"/>
          </a:bodyPr>
          <a:lstStyle/>
          <a:p>
            <a:r>
              <a:rPr lang="pl-PL" sz="1700" dirty="0"/>
              <a:t>W zakresie </a:t>
            </a:r>
            <a:r>
              <a:rPr lang="pl-PL" sz="1700" dirty="0">
                <a:highlight>
                  <a:srgbClr val="FFFF00"/>
                </a:highlight>
              </a:rPr>
              <a:t>praw osobistych</a:t>
            </a:r>
            <a:r>
              <a:rPr lang="pl-PL" sz="1700" dirty="0"/>
              <a:t>, w szczególności prawo do:</a:t>
            </a:r>
          </a:p>
          <a:p>
            <a:pPr marL="0" indent="0">
              <a:buNone/>
            </a:pPr>
            <a:r>
              <a:rPr lang="pl-PL" sz="1700" dirty="0"/>
              <a:t>	a) wskazywania go jako wykonawcy, z wyłączeniem przypadków, gdy pominięcie jest zwyczajowo przyjęte,</a:t>
            </a:r>
          </a:p>
          <a:p>
            <a:pPr marL="0" indent="0">
              <a:buNone/>
            </a:pPr>
            <a:r>
              <a:rPr lang="pl-PL" sz="1700" dirty="0"/>
              <a:t>	b) decydowania o sposobie oznaczenia wykonawcy, w tym zachowania anonimowości albo posłużenia się pseudonimem,</a:t>
            </a:r>
          </a:p>
          <a:p>
            <a:pPr marL="0" indent="0">
              <a:buNone/>
            </a:pPr>
            <a:r>
              <a:rPr lang="pl-PL" sz="1700" dirty="0"/>
              <a:t>	c) sprzeciwiania się jakimkolwiek wypaczeniom, przeinaczeniom i innym zmianom wykonania, które mogłyby naruszać jego dobre imię;</a:t>
            </a:r>
          </a:p>
          <a:p>
            <a:r>
              <a:rPr lang="pl-PL" sz="1700" dirty="0"/>
              <a:t>W zakresie </a:t>
            </a:r>
            <a:r>
              <a:rPr lang="pl-PL" sz="1700" dirty="0">
                <a:highlight>
                  <a:srgbClr val="FFFF00"/>
                </a:highlight>
              </a:rPr>
              <a:t>praw majątkowych</a:t>
            </a:r>
            <a:r>
              <a:rPr lang="pl-PL" sz="1700" dirty="0"/>
              <a:t>: korzystania z artystycznego wykonania i rozporządzania prawami do niego na następujących polach eksploatacji:</a:t>
            </a:r>
          </a:p>
          <a:p>
            <a:pPr marL="0" indent="0">
              <a:buNone/>
            </a:pPr>
            <a:r>
              <a:rPr lang="pl-PL" sz="1700" dirty="0"/>
              <a:t>	a) </a:t>
            </a:r>
            <a:r>
              <a:rPr lang="pl-PL" sz="1700" u="sng" dirty="0"/>
              <a:t>w zakresie utrwalania i zwielokrotniania </a:t>
            </a:r>
            <a:r>
              <a:rPr lang="pl-PL" sz="1700" dirty="0"/>
              <a:t>- wytwarzania określoną techniką egzemplarzy artystycznego wykonania, w tym zapisu magnetycznego oraz techniką cyfrową,</a:t>
            </a:r>
          </a:p>
          <a:p>
            <a:pPr marL="0" indent="0">
              <a:buNone/>
            </a:pPr>
            <a:r>
              <a:rPr lang="pl-PL" sz="1700" dirty="0"/>
              <a:t>	b) </a:t>
            </a:r>
            <a:r>
              <a:rPr lang="pl-PL" sz="1700" u="sng" dirty="0"/>
              <a:t>w zakresie obrotu egzemplarzami</a:t>
            </a:r>
            <a:r>
              <a:rPr lang="pl-PL" sz="1700" dirty="0"/>
              <a:t>, na których artystyczne wykonanie utrwalono - wprowadzania do obrotu, użyczania lub 	najmu egzemplarzy,</a:t>
            </a:r>
          </a:p>
          <a:p>
            <a:pPr marL="0" indent="0">
              <a:buNone/>
            </a:pPr>
            <a:r>
              <a:rPr lang="pl-PL" sz="1700" dirty="0"/>
              <a:t>	c) </a:t>
            </a:r>
            <a:r>
              <a:rPr lang="pl-PL" sz="1700" u="sng" dirty="0"/>
              <a:t>w zakresie rozpowszechniania artystycznego wykonania w sposób inny </a:t>
            </a:r>
            <a:r>
              <a:rPr lang="pl-PL" sz="1700" dirty="0"/>
              <a:t>niż określony w lit. b - nadawania, reemitowania oraz odtwarzania, chyba że są one dokonywane za pomocą wprowadzonego do obrotu egzemplarza, a także publicznego udostępniania utrwalenia artystycznego wykonania w taki sposób, aby każdy mógł mieć do niego dostęp w miejscu i w czasie przez siebie wybranym.</a:t>
            </a:r>
          </a:p>
          <a:p>
            <a:r>
              <a:rPr lang="pl-PL" sz="1700" dirty="0"/>
              <a:t>Artyście wykonawcy służy </a:t>
            </a:r>
            <a:r>
              <a:rPr lang="pl-PL" sz="1700" u="sng" dirty="0"/>
              <a:t>prawo do wynagrodzenia </a:t>
            </a:r>
            <a:r>
              <a:rPr lang="pl-PL" sz="1700" dirty="0"/>
              <a:t>za korzystanie z artystycznego wykonania lub za rozporządzanie prawami do takiego wykonania określone w umowie albo przyznane w przepisach ustawy.</a:t>
            </a:r>
          </a:p>
          <a:p>
            <a:r>
              <a:rPr lang="pl-PL" sz="1700" dirty="0"/>
              <a:t>W przypadku nadawania, reemitowania lub odtwarzania artystycznego wykonania za pomocą wprowadzonego do obrotu egzemplarza, artyście wykonawcy przysługuje prawo do stosownego wynagrodzenia.</a:t>
            </a:r>
          </a:p>
          <a:p>
            <a:pPr marL="0" indent="0">
              <a:buNone/>
            </a:pPr>
            <a:endParaRPr lang="pl-PL" dirty="0"/>
          </a:p>
          <a:p>
            <a:endParaRPr lang="pl-PL" dirty="0"/>
          </a:p>
        </p:txBody>
      </p:sp>
    </p:spTree>
    <p:extLst>
      <p:ext uri="{BB962C8B-B14F-4D97-AF65-F5344CB8AC3E}">
        <p14:creationId xmlns:p14="http://schemas.microsoft.com/office/powerpoint/2010/main" val="1230518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0C8B78-2425-C045-905C-720A58E83F0C}"/>
              </a:ext>
            </a:extLst>
          </p:cNvPr>
          <p:cNvSpPr>
            <a:spLocks noGrp="1"/>
          </p:cNvSpPr>
          <p:nvPr>
            <p:ph type="title"/>
          </p:nvPr>
        </p:nvSpPr>
        <p:spPr>
          <a:xfrm>
            <a:off x="419585" y="143314"/>
            <a:ext cx="9749481" cy="719781"/>
          </a:xfrm>
        </p:spPr>
        <p:txBody>
          <a:bodyPr>
            <a:normAutofit/>
          </a:bodyPr>
          <a:lstStyle/>
          <a:p>
            <a:r>
              <a:rPr lang="pl-PL" dirty="0"/>
              <a:t>Fonogramy i wideogramy</a:t>
            </a:r>
          </a:p>
        </p:txBody>
      </p:sp>
      <p:sp>
        <p:nvSpPr>
          <p:cNvPr id="3" name="Symbol zastępczy zawartości 2">
            <a:extLst>
              <a:ext uri="{FF2B5EF4-FFF2-40B4-BE49-F238E27FC236}">
                <a16:creationId xmlns:a16="http://schemas.microsoft.com/office/drawing/2014/main" id="{79039770-4AAD-BB46-854F-0F01B7DCCC20}"/>
              </a:ext>
            </a:extLst>
          </p:cNvPr>
          <p:cNvSpPr>
            <a:spLocks noGrp="1"/>
          </p:cNvSpPr>
          <p:nvPr>
            <p:ph sz="half" idx="1"/>
          </p:nvPr>
        </p:nvSpPr>
        <p:spPr>
          <a:xfrm>
            <a:off x="441038" y="1426873"/>
            <a:ext cx="4254843" cy="1439895"/>
          </a:xfrm>
        </p:spPr>
        <p:txBody>
          <a:bodyPr>
            <a:normAutofit fontScale="77500" lnSpcReduction="20000"/>
          </a:bodyPr>
          <a:lstStyle/>
          <a:p>
            <a:r>
              <a:rPr lang="pl-PL" dirty="0"/>
              <a:t>Fonogramem jest pierwsze utrwalenie warstwy dźwiękowej wykonania utworu albo innych zjawisk akustycznych.</a:t>
            </a:r>
          </a:p>
        </p:txBody>
      </p:sp>
      <p:sp>
        <p:nvSpPr>
          <p:cNvPr id="4" name="Symbol zastępczy zawartości 3">
            <a:extLst>
              <a:ext uri="{FF2B5EF4-FFF2-40B4-BE49-F238E27FC236}">
                <a16:creationId xmlns:a16="http://schemas.microsoft.com/office/drawing/2014/main" id="{9F31C85B-7DBE-CF43-ADB8-0762E1FF0F70}"/>
              </a:ext>
            </a:extLst>
          </p:cNvPr>
          <p:cNvSpPr>
            <a:spLocks noGrp="1"/>
          </p:cNvSpPr>
          <p:nvPr>
            <p:ph sz="half" idx="2"/>
          </p:nvPr>
        </p:nvSpPr>
        <p:spPr>
          <a:xfrm>
            <a:off x="6306950" y="1426872"/>
            <a:ext cx="4442569" cy="1439895"/>
          </a:xfrm>
        </p:spPr>
        <p:txBody>
          <a:bodyPr>
            <a:normAutofit fontScale="77500" lnSpcReduction="20000"/>
          </a:bodyPr>
          <a:lstStyle/>
          <a:p>
            <a:r>
              <a:rPr lang="pl-PL" dirty="0"/>
              <a:t>Wideogramem jest pierwsze utrwalenie sekwencji ruchomych obrazów, z dźwiękiem lub bez, niezależnie od tego, czy stanowi ono utwór audiowizualny.</a:t>
            </a:r>
          </a:p>
          <a:p>
            <a:endParaRPr lang="pl-PL" dirty="0"/>
          </a:p>
        </p:txBody>
      </p:sp>
      <p:sp>
        <p:nvSpPr>
          <p:cNvPr id="5" name="pole tekstowe 4">
            <a:extLst>
              <a:ext uri="{FF2B5EF4-FFF2-40B4-BE49-F238E27FC236}">
                <a16:creationId xmlns:a16="http://schemas.microsoft.com/office/drawing/2014/main" id="{3250E4FF-8659-064E-B68D-8961C30602C9}"/>
              </a:ext>
            </a:extLst>
          </p:cNvPr>
          <p:cNvSpPr txBox="1"/>
          <p:nvPr/>
        </p:nvSpPr>
        <p:spPr>
          <a:xfrm>
            <a:off x="1124465" y="3123170"/>
            <a:ext cx="9749481" cy="3416320"/>
          </a:xfrm>
          <a:prstGeom prst="rect">
            <a:avLst/>
          </a:prstGeom>
          <a:noFill/>
        </p:spPr>
        <p:txBody>
          <a:bodyPr wrap="square" rtlCol="0">
            <a:spAutoFit/>
          </a:bodyPr>
          <a:lstStyle/>
          <a:p>
            <a:pPr marL="285750" indent="-285750">
              <a:buFont typeface="Arial" panose="020B0604020202020204" pitchFamily="34" charset="0"/>
              <a:buChar char="•"/>
            </a:pPr>
            <a:r>
              <a:rPr lang="pl-PL" dirty="0"/>
              <a:t>Producent – osoba organizacyjnie i finansowo przygotowana do utrwalenia fonogramu/wideogramu, </a:t>
            </a:r>
          </a:p>
          <a:p>
            <a:endParaRPr lang="pl-PL" dirty="0"/>
          </a:p>
          <a:p>
            <a:r>
              <a:rPr lang="pl-PL" dirty="0"/>
              <a:t>Art. 102 [Oznaczanie egzemplarzy] </a:t>
            </a:r>
          </a:p>
          <a:p>
            <a:r>
              <a:rPr lang="pl-PL" dirty="0"/>
              <a:t>1. Na każdym egzemplarzu fonogramu lub wideogramu umieszcza się, poza oznaczeniami dotyczącymi autorstwa i artystycznego wykonawstwa, tytułami utworów oraz datą sporządzenia, nazwisko lub firmę (nazwę) producenta oraz, w wypadku utrwalenia nadania, nazwę organizacji radiowej lub telewizyjnej.</a:t>
            </a:r>
          </a:p>
          <a:p>
            <a:r>
              <a:rPr lang="pl-PL" dirty="0"/>
              <a:t>2. Domniemywa się, że egzemplarze niespełniające wymogów określonych w ust. 1 zostały sporządzone bezprawnie.</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endParaRPr lang="pl-PL" dirty="0"/>
          </a:p>
        </p:txBody>
      </p:sp>
    </p:spTree>
    <p:extLst>
      <p:ext uri="{BB962C8B-B14F-4D97-AF65-F5344CB8AC3E}">
        <p14:creationId xmlns:p14="http://schemas.microsoft.com/office/powerpoint/2010/main" val="1018012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2E0168C4-9208-FC48-AB1D-82D6F895FDCC}"/>
              </a:ext>
            </a:extLst>
          </p:cNvPr>
          <p:cNvSpPr>
            <a:spLocks noGrp="1"/>
          </p:cNvSpPr>
          <p:nvPr>
            <p:ph type="title"/>
          </p:nvPr>
        </p:nvSpPr>
        <p:spPr/>
        <p:txBody>
          <a:bodyPr/>
          <a:lstStyle/>
          <a:p>
            <a:r>
              <a:rPr lang="pl-PL" dirty="0"/>
              <a:t>Uprawnienia producenta</a:t>
            </a:r>
          </a:p>
        </p:txBody>
      </p:sp>
      <p:sp>
        <p:nvSpPr>
          <p:cNvPr id="5" name="Symbol zastępczy zawartości 4">
            <a:extLst>
              <a:ext uri="{FF2B5EF4-FFF2-40B4-BE49-F238E27FC236}">
                <a16:creationId xmlns:a16="http://schemas.microsoft.com/office/drawing/2014/main" id="{29A7C61B-154D-354C-B2B7-264E0E543043}"/>
              </a:ext>
            </a:extLst>
          </p:cNvPr>
          <p:cNvSpPr>
            <a:spLocks noGrp="1"/>
          </p:cNvSpPr>
          <p:nvPr>
            <p:ph idx="1"/>
          </p:nvPr>
        </p:nvSpPr>
        <p:spPr/>
        <p:txBody>
          <a:bodyPr>
            <a:normAutofit fontScale="85000" lnSpcReduction="20000"/>
          </a:bodyPr>
          <a:lstStyle/>
          <a:p>
            <a:pPr marL="0" indent="0">
              <a:buNone/>
            </a:pPr>
            <a:r>
              <a:rPr lang="pl-PL" b="1" dirty="0"/>
              <a:t>Bez uszczerbku dla praw twórców lub artystów wykonawców</a:t>
            </a:r>
            <a:r>
              <a:rPr lang="pl-PL" dirty="0"/>
              <a:t>, producentowi fonogramu lub wideogramu przysługuje wyłączne prawo do rozporządzania i korzystania z fonogramu lub wideogramu w zakresie:</a:t>
            </a:r>
          </a:p>
          <a:p>
            <a:pPr marL="0" indent="0">
              <a:buNone/>
            </a:pPr>
            <a:r>
              <a:rPr lang="pl-PL" dirty="0"/>
              <a:t>1) zwielokrotniania określoną techniką;</a:t>
            </a:r>
          </a:p>
          <a:p>
            <a:pPr marL="0" indent="0">
              <a:buNone/>
            </a:pPr>
            <a:r>
              <a:rPr lang="pl-PL" dirty="0"/>
              <a:t>2) wprowadzenia do obrotu;</a:t>
            </a:r>
          </a:p>
          <a:p>
            <a:pPr marL="0" indent="0">
              <a:buNone/>
            </a:pPr>
            <a:r>
              <a:rPr lang="pl-PL" dirty="0"/>
              <a:t>3) najmu oraz użyczania egzemplarzy;</a:t>
            </a:r>
          </a:p>
          <a:p>
            <a:pPr marL="0" indent="0">
              <a:buNone/>
            </a:pPr>
            <a:r>
              <a:rPr lang="pl-PL" dirty="0"/>
              <a:t>4) publicznego udostępniania fonogramu lub wideogramu w taki sposób, aby każdy mógł mieć do niego dostęp w miejscu i w czasie przez siebie wybranym.</a:t>
            </a:r>
          </a:p>
          <a:p>
            <a:pPr marL="0" indent="0">
              <a:buNone/>
            </a:pPr>
            <a:r>
              <a:rPr lang="pl-PL" dirty="0"/>
              <a:t>W przypadku nadawania, reemitowania lub odtwarzania wprowadzonego do obrotu fonogramu lub wideogramu, producentowi przysługuje prawo do stosownego wynagrodzenia.</a:t>
            </a:r>
          </a:p>
          <a:p>
            <a:r>
              <a:rPr lang="pl-PL" dirty="0"/>
              <a:t>Przy twórcach pozostają autorskie prawa osobiste, przy twórcach i wykonawcach istnieją prawa pokrewne – w tym prawo do wynagrodzenia, </a:t>
            </a:r>
          </a:p>
          <a:p>
            <a:pPr marL="0" indent="0">
              <a:buNone/>
            </a:pPr>
            <a:endParaRPr lang="pl-PL" dirty="0"/>
          </a:p>
          <a:p>
            <a:endParaRPr lang="pl-PL" dirty="0"/>
          </a:p>
        </p:txBody>
      </p:sp>
    </p:spTree>
    <p:extLst>
      <p:ext uri="{BB962C8B-B14F-4D97-AF65-F5344CB8AC3E}">
        <p14:creationId xmlns:p14="http://schemas.microsoft.com/office/powerpoint/2010/main" val="3084065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7E32E9-51F6-338F-40AF-5E5261630589}"/>
              </a:ext>
            </a:extLst>
          </p:cNvPr>
          <p:cNvSpPr>
            <a:spLocks noGrp="1"/>
          </p:cNvSpPr>
          <p:nvPr>
            <p:ph type="title"/>
          </p:nvPr>
        </p:nvSpPr>
        <p:spPr>
          <a:xfrm>
            <a:off x="952500" y="300037"/>
            <a:ext cx="4264686" cy="1092958"/>
          </a:xfrm>
        </p:spPr>
        <p:txBody>
          <a:bodyPr>
            <a:normAutofit/>
          </a:bodyPr>
          <a:lstStyle/>
          <a:p>
            <a:r>
              <a:rPr lang="pl-PL" dirty="0"/>
              <a:t>OZZ - przykład</a:t>
            </a:r>
          </a:p>
        </p:txBody>
      </p:sp>
      <p:sp>
        <p:nvSpPr>
          <p:cNvPr id="3" name="Symbol zastępczy zawartości 2">
            <a:extLst>
              <a:ext uri="{FF2B5EF4-FFF2-40B4-BE49-F238E27FC236}">
                <a16:creationId xmlns:a16="http://schemas.microsoft.com/office/drawing/2014/main" id="{224CD148-D4B6-4B86-97D7-87B725E48349}"/>
              </a:ext>
            </a:extLst>
          </p:cNvPr>
          <p:cNvSpPr>
            <a:spLocks noGrp="1"/>
          </p:cNvSpPr>
          <p:nvPr>
            <p:ph idx="1"/>
          </p:nvPr>
        </p:nvSpPr>
        <p:spPr>
          <a:xfrm>
            <a:off x="350196" y="1536970"/>
            <a:ext cx="5479104" cy="5020993"/>
          </a:xfrm>
        </p:spPr>
        <p:txBody>
          <a:bodyPr>
            <a:normAutofit fontScale="85000" lnSpcReduction="20000"/>
          </a:bodyPr>
          <a:lstStyle/>
          <a:p>
            <a:r>
              <a:rPr lang="pl-PL" dirty="0"/>
              <a:t>Jeśli właściciel restauracji  chce zgodnie z prawem odtwarzać w niej dowolną muzykę, powinien zawrzeć z </a:t>
            </a:r>
            <a:r>
              <a:rPr lang="pl-PL" dirty="0" err="1"/>
              <a:t>ZAIKSem</a:t>
            </a:r>
            <a:r>
              <a:rPr lang="pl-PL" dirty="0"/>
              <a:t> umowę na korzystanie z utworów muzycznych i słowno- muzycznych na polu eksploatacji „publiczne odtwarzanie”. Powinien również zwrócić się do organizacji reprezentującej artystów wykonawców (STOART i SAWP) o zawarcie takich umów na korzystanie z artystycznych </a:t>
            </a:r>
            <a:r>
              <a:rPr lang="pl-PL" dirty="0" err="1"/>
              <a:t>wykonań</a:t>
            </a:r>
            <a:r>
              <a:rPr lang="pl-PL" dirty="0"/>
              <a:t> w takim samym zakresie. Restaurator korzysta także z </a:t>
            </a:r>
            <a:r>
              <a:rPr lang="pl-PL" dirty="0" err="1"/>
              <a:t>fomogramów</a:t>
            </a:r>
            <a:r>
              <a:rPr lang="pl-PL" dirty="0"/>
              <a:t>, więc powinien zawrzeć umowę również z ZPAV, które reprezentuje producentów fonogramów. </a:t>
            </a:r>
          </a:p>
        </p:txBody>
      </p:sp>
      <p:pic>
        <p:nvPicPr>
          <p:cNvPr id="5" name="Obraz 4" descr="Obraz zawierający meble, zastawa stołowa, stół, w pomieszczeniu&#10;&#10;Opis wygenerowany automatycznie">
            <a:extLst>
              <a:ext uri="{FF2B5EF4-FFF2-40B4-BE49-F238E27FC236}">
                <a16:creationId xmlns:a16="http://schemas.microsoft.com/office/drawing/2014/main" id="{0A513A56-C6EE-7EDB-79B9-F4F1D46F1EA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2474" r="16637" b="-1"/>
          <a:stretch/>
        </p:blipFill>
        <p:spPr>
          <a:xfrm>
            <a:off x="6096000" y="10"/>
            <a:ext cx="6095999" cy="6857990"/>
          </a:xfrm>
          <a:prstGeom prst="rect">
            <a:avLst/>
          </a:prstGeom>
        </p:spPr>
      </p:pic>
    </p:spTree>
    <p:extLst>
      <p:ext uri="{BB962C8B-B14F-4D97-AF65-F5344CB8AC3E}">
        <p14:creationId xmlns:p14="http://schemas.microsoft.com/office/powerpoint/2010/main" val="4008913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9028F7-2F36-CC4A-8B9C-EF195C82C0E7}"/>
              </a:ext>
            </a:extLst>
          </p:cNvPr>
          <p:cNvSpPr>
            <a:spLocks noGrp="1"/>
          </p:cNvSpPr>
          <p:nvPr>
            <p:ph type="title"/>
          </p:nvPr>
        </p:nvSpPr>
        <p:spPr>
          <a:xfrm>
            <a:off x="676405" y="681037"/>
            <a:ext cx="10677395" cy="792163"/>
          </a:xfrm>
        </p:spPr>
        <p:txBody>
          <a:bodyPr>
            <a:normAutofit/>
          </a:bodyPr>
          <a:lstStyle/>
          <a:p>
            <a:r>
              <a:rPr lang="pl-PL" dirty="0"/>
              <a:t>Prawo do autorstwa</a:t>
            </a:r>
          </a:p>
        </p:txBody>
      </p:sp>
      <p:sp>
        <p:nvSpPr>
          <p:cNvPr id="3" name="Symbol zastępczy zawartości 2">
            <a:extLst>
              <a:ext uri="{FF2B5EF4-FFF2-40B4-BE49-F238E27FC236}">
                <a16:creationId xmlns:a16="http://schemas.microsoft.com/office/drawing/2014/main" id="{E65CE856-CD13-6643-8BF4-AAF0ACED3CBF}"/>
              </a:ext>
            </a:extLst>
          </p:cNvPr>
          <p:cNvSpPr>
            <a:spLocks noGrp="1"/>
          </p:cNvSpPr>
          <p:nvPr>
            <p:ph idx="1"/>
          </p:nvPr>
        </p:nvSpPr>
        <p:spPr>
          <a:xfrm>
            <a:off x="407368" y="1473200"/>
            <a:ext cx="11449272" cy="5308600"/>
          </a:xfrm>
        </p:spPr>
        <p:txBody>
          <a:bodyPr>
            <a:normAutofit fontScale="92500" lnSpcReduction="10000"/>
          </a:bodyPr>
          <a:lstStyle/>
          <a:p>
            <a:r>
              <a:rPr lang="pl-PL" dirty="0"/>
              <a:t>Przyznanie twórcy wyboru w jaki sposób oznaczać swoje dzieło oraz decyzji w sprawie rozpowszechniania utworów bez odpowiedniej informacji w tej sprawie, a więc anonimowo (tzw. „</a:t>
            </a:r>
            <a:r>
              <a:rPr lang="pl-PL" u="sng" dirty="0"/>
              <a:t>pozytywny” aspekt prawa do autorstwa</a:t>
            </a:r>
            <a:r>
              <a:rPr lang="pl-PL" dirty="0"/>
              <a:t>). </a:t>
            </a:r>
          </a:p>
          <a:p>
            <a:r>
              <a:rPr lang="pl-PL" dirty="0"/>
              <a:t>Twórcy przysługuje również możność domagania się od osób trzecich, by uznawały, że to on jest autorem danego utworu (tzw. </a:t>
            </a:r>
            <a:r>
              <a:rPr lang="pl-PL" u="sng" dirty="0"/>
              <a:t>negatywny aspekt prawa do autorstwa</a:t>
            </a:r>
            <a:r>
              <a:rPr lang="pl-PL" dirty="0"/>
              <a:t>).</a:t>
            </a:r>
          </a:p>
          <a:p>
            <a:pPr marL="0" indent="0">
              <a:buNone/>
            </a:pPr>
            <a:r>
              <a:rPr lang="pl-PL" dirty="0"/>
              <a:t>Przepis wskazuje trzy możliwości w sprawie ujawnienia autorstwa utworu </a:t>
            </a:r>
          </a:p>
          <a:p>
            <a:pPr indent="-457200">
              <a:buAutoNum type="arabicPeriod"/>
            </a:pPr>
            <a:r>
              <a:rPr lang="pl-PL" dirty="0"/>
              <a:t>W pierwszej z nich autor może oznaczyć utwór swoim </a:t>
            </a:r>
            <a:r>
              <a:rPr lang="pl-PL" b="1" dirty="0"/>
              <a:t>nazwiskiem</a:t>
            </a:r>
            <a:r>
              <a:rPr lang="pl-PL" dirty="0"/>
              <a:t>. </a:t>
            </a:r>
          </a:p>
          <a:p>
            <a:pPr indent="-457200">
              <a:buAutoNum type="arabicPeriod"/>
            </a:pPr>
            <a:r>
              <a:rPr lang="pl-PL" dirty="0"/>
              <a:t>Druga możliwość to oznaczenie utworu </a:t>
            </a:r>
            <a:r>
              <a:rPr lang="pl-PL" b="1" dirty="0"/>
              <a:t>pseudonimem</a:t>
            </a:r>
            <a:r>
              <a:rPr lang="pl-PL" dirty="0"/>
              <a:t>, </a:t>
            </a:r>
          </a:p>
          <a:p>
            <a:pPr indent="-457200">
              <a:buAutoNum type="arabicPeriod"/>
            </a:pPr>
            <a:r>
              <a:rPr lang="pl-PL" dirty="0"/>
              <a:t>Trzecia możliwość to udostępnienie utworu </a:t>
            </a:r>
            <a:r>
              <a:rPr lang="pl-PL" b="1" dirty="0"/>
              <a:t>anonimowo</a:t>
            </a:r>
            <a:r>
              <a:rPr lang="pl-PL" dirty="0"/>
              <a:t>, </a:t>
            </a:r>
          </a:p>
          <a:p>
            <a:pPr marL="0" indent="0">
              <a:buNone/>
            </a:pPr>
            <a:endParaRPr lang="pl-PL" dirty="0"/>
          </a:p>
          <a:p>
            <a:r>
              <a:rPr lang="pl-PL" dirty="0"/>
              <a:t>Zakaz przywłaszczenia cudzego autorstwa – plagiat,</a:t>
            </a:r>
          </a:p>
          <a:p>
            <a:r>
              <a:rPr lang="pl-PL" dirty="0" err="1"/>
              <a:t>Ghostwriting</a:t>
            </a:r>
            <a:r>
              <a:rPr lang="pl-PL" dirty="0"/>
              <a:t> - twórca świadomie przypisuje swoje dzieło innej osobie,</a:t>
            </a:r>
          </a:p>
          <a:p>
            <a:pPr marL="0" indent="0">
              <a:buNone/>
            </a:pPr>
            <a:endParaRPr lang="pl-PL" dirty="0"/>
          </a:p>
        </p:txBody>
      </p:sp>
    </p:spTree>
    <p:extLst>
      <p:ext uri="{BB962C8B-B14F-4D97-AF65-F5344CB8AC3E}">
        <p14:creationId xmlns:p14="http://schemas.microsoft.com/office/powerpoint/2010/main" val="295823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0306097-586A-1B4F-9E71-C33F3413C355}"/>
              </a:ext>
            </a:extLst>
          </p:cNvPr>
          <p:cNvSpPr>
            <a:spLocks noGrp="1"/>
          </p:cNvSpPr>
          <p:nvPr>
            <p:ph type="title"/>
          </p:nvPr>
        </p:nvSpPr>
        <p:spPr/>
        <p:txBody>
          <a:bodyPr/>
          <a:lstStyle/>
          <a:p>
            <a:r>
              <a:rPr lang="pl-PL" dirty="0"/>
              <a:t>Pierwsze wydania oraz wydania naukowe i krytyczne</a:t>
            </a:r>
          </a:p>
        </p:txBody>
      </p:sp>
      <p:sp>
        <p:nvSpPr>
          <p:cNvPr id="3" name="Symbol zastępczy zawartości 2">
            <a:extLst>
              <a:ext uri="{FF2B5EF4-FFF2-40B4-BE49-F238E27FC236}">
                <a16:creationId xmlns:a16="http://schemas.microsoft.com/office/drawing/2014/main" id="{9451C0E9-5986-D14B-A713-39A6CDFE9D2D}"/>
              </a:ext>
            </a:extLst>
          </p:cNvPr>
          <p:cNvSpPr>
            <a:spLocks noGrp="1"/>
          </p:cNvSpPr>
          <p:nvPr>
            <p:ph idx="1"/>
          </p:nvPr>
        </p:nvSpPr>
        <p:spPr/>
        <p:txBody>
          <a:bodyPr>
            <a:normAutofit fontScale="62500" lnSpcReduction="20000"/>
          </a:bodyPr>
          <a:lstStyle/>
          <a:p>
            <a:pPr marL="0" indent="0">
              <a:buNone/>
            </a:pPr>
            <a:r>
              <a:rPr lang="pl-PL" b="1" dirty="0"/>
              <a:t>Wydawcy</a:t>
            </a:r>
            <a:r>
              <a:rPr lang="pl-PL" dirty="0"/>
              <a:t>, który jako pierwszy w sposób zgodny z prawem opublikował lub w inny sposób rozpowszechnił utwór, którego czas ochrony już wygasł, a jego egzemplarze nie były jeszcze publicznie udostępniane, przysługuje wyłączne prawo do rozporządzania tym utworem i korzystania z niego na wszystkich polach eksploatacji </a:t>
            </a:r>
          </a:p>
          <a:p>
            <a:r>
              <a:rPr lang="pl-PL" dirty="0"/>
              <a:t>Czas trwania prawa </a:t>
            </a:r>
            <a:r>
              <a:rPr lang="pl-PL" dirty="0">
                <a:highlight>
                  <a:srgbClr val="C0C0C0"/>
                </a:highlight>
              </a:rPr>
              <a:t>25 lat od daty pierwszej publikacji lub rozpowszechnienia</a:t>
            </a:r>
            <a:r>
              <a:rPr lang="pl-PL" dirty="0"/>
              <a:t>.</a:t>
            </a:r>
          </a:p>
          <a:p>
            <a:pPr marL="0" indent="0">
              <a:buNone/>
            </a:pPr>
            <a:r>
              <a:rPr lang="pl-PL" b="1" dirty="0"/>
              <a:t>Przykład: </a:t>
            </a:r>
            <a:r>
              <a:rPr lang="pl-PL" dirty="0"/>
              <a:t>rękopis sztuki, który nigdy wcześniej nie został rozpowszechniony, stworzony przez autora zmarłego 100 lat temu, który został odnaleziony przez spadkobierców w jego prywatnych archiwach. </a:t>
            </a:r>
          </a:p>
          <a:p>
            <a:pPr marL="0" indent="0">
              <a:buNone/>
            </a:pPr>
            <a:endParaRPr lang="pl-PL" b="1"/>
          </a:p>
          <a:p>
            <a:pPr marL="0" indent="0">
              <a:buNone/>
            </a:pPr>
            <a:r>
              <a:rPr lang="pl-PL" b="1" dirty="0"/>
              <a:t>Podmiotowi przygotowującemu wydanie krytyczne lub naukowe</a:t>
            </a:r>
            <a:r>
              <a:rPr lang="pl-PL" dirty="0"/>
              <a:t> przysługuje wyłączne prawo do rozporządzania takim utworem i korzystania z niego w zakresie określonym w art. 50 pkt 1 i 2 Pr. Aut</a:t>
            </a:r>
          </a:p>
          <a:p>
            <a:r>
              <a:rPr lang="pl-PL" dirty="0"/>
              <a:t>Czas trwania prawa </a:t>
            </a:r>
            <a:r>
              <a:rPr lang="pl-PL" dirty="0">
                <a:highlight>
                  <a:srgbClr val="C0C0C0"/>
                </a:highlight>
              </a:rPr>
              <a:t>30 lat od daty publikacji</a:t>
            </a:r>
            <a:r>
              <a:rPr lang="pl-PL" dirty="0"/>
              <a:t>. </a:t>
            </a:r>
          </a:p>
          <a:p>
            <a:r>
              <a:rPr lang="pl-PL" dirty="0"/>
              <a:t>Oznacza to, że można opracować utwór chroniony prawem autorskim, gdyż czas ochrony tego utworu minął. Utwór ten można również wydać w opracowanym stanie i osiągać korzyści majątkowe. Będzie to traktowane jako wydanie nowego utworu, chronione prawem pokrewnym przez 30 lat.</a:t>
            </a:r>
          </a:p>
          <a:p>
            <a:pPr marL="0" indent="0">
              <a:buNone/>
            </a:pPr>
            <a:r>
              <a:rPr lang="pl-PL" b="1" dirty="0"/>
              <a:t>Przykład: </a:t>
            </a:r>
            <a:r>
              <a:rPr lang="pl-PL" b="0" i="0" u="none" strike="noStrike" dirty="0">
                <a:solidFill>
                  <a:srgbClr val="28283C"/>
                </a:solidFill>
                <a:effectLst/>
                <a:latin typeface="HK Grotesk"/>
              </a:rPr>
              <a:t>odpowiednie przystosowanie tekstów w taki sposób, aby były zrozumiałe dla czytelnika, sporządzenie komentarzy do wydania i poprzedzenie ich wstępem, np. filologicznym czy historyczno-literackim.</a:t>
            </a:r>
            <a:endParaRPr lang="pl-PL" b="1" dirty="0"/>
          </a:p>
        </p:txBody>
      </p:sp>
    </p:spTree>
    <p:extLst>
      <p:ext uri="{BB962C8B-B14F-4D97-AF65-F5344CB8AC3E}">
        <p14:creationId xmlns:p14="http://schemas.microsoft.com/office/powerpoint/2010/main" val="114932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7F8C699-0E98-877A-8B6D-46AB99DFA78D}"/>
              </a:ext>
            </a:extLst>
          </p:cNvPr>
          <p:cNvSpPr>
            <a:spLocks noGrp="1"/>
          </p:cNvSpPr>
          <p:nvPr>
            <p:ph type="title"/>
          </p:nvPr>
        </p:nvSpPr>
        <p:spPr>
          <a:xfrm>
            <a:off x="952500" y="289037"/>
            <a:ext cx="10287000" cy="1147762"/>
          </a:xfrm>
        </p:spPr>
        <p:txBody>
          <a:bodyPr/>
          <a:lstStyle/>
          <a:p>
            <a:r>
              <a:rPr lang="pl-PL" dirty="0"/>
              <a:t>Realizacja prawa do autorstwa - przykład</a:t>
            </a:r>
          </a:p>
        </p:txBody>
      </p:sp>
      <p:pic>
        <p:nvPicPr>
          <p:cNvPr id="7" name="Symbol zastępczy zawartości 6" descr="Obraz zawierający ubrania, garnitur, osoba, człowiek&#10;&#10;Opis wygenerowany automatycznie">
            <a:extLst>
              <a:ext uri="{FF2B5EF4-FFF2-40B4-BE49-F238E27FC236}">
                <a16:creationId xmlns:a16="http://schemas.microsoft.com/office/drawing/2014/main" id="{8C53A37C-30C6-0246-3FF1-02120F83EE0C}"/>
              </a:ext>
            </a:extLst>
          </p:cNvPr>
          <p:cNvPicPr>
            <a:picLocks noGrp="1" noChangeAspect="1"/>
          </p:cNvPicPr>
          <p:nvPr>
            <p:ph sz="half" idx="1"/>
          </p:nvPr>
        </p:nvPicPr>
        <p:blipFill>
          <a:blip r:embed="rId2"/>
          <a:stretch>
            <a:fillRect/>
          </a:stretch>
        </p:blipFill>
        <p:spPr>
          <a:xfrm>
            <a:off x="3313273" y="3520914"/>
            <a:ext cx="4937125" cy="2559990"/>
          </a:xfrm>
        </p:spPr>
      </p:pic>
      <p:pic>
        <p:nvPicPr>
          <p:cNvPr id="9" name="Symbol zastępczy zawartości 8" descr="Obraz zawierający tekst, zrzut ekranu, Czcionka, linia&#10;&#10;Opis wygenerowany automatycznie">
            <a:extLst>
              <a:ext uri="{FF2B5EF4-FFF2-40B4-BE49-F238E27FC236}">
                <a16:creationId xmlns:a16="http://schemas.microsoft.com/office/drawing/2014/main" id="{18911DB5-19F4-0D35-EA53-0A979AB05F0A}"/>
              </a:ext>
            </a:extLst>
          </p:cNvPr>
          <p:cNvPicPr>
            <a:picLocks noGrp="1" noChangeAspect="1"/>
          </p:cNvPicPr>
          <p:nvPr>
            <p:ph sz="half" idx="2"/>
          </p:nvPr>
        </p:nvPicPr>
        <p:blipFill>
          <a:blip r:embed="rId3"/>
          <a:stretch>
            <a:fillRect/>
          </a:stretch>
        </p:blipFill>
        <p:spPr>
          <a:xfrm>
            <a:off x="2000572" y="1436799"/>
            <a:ext cx="7562528" cy="1900288"/>
          </a:xfrm>
        </p:spPr>
      </p:pic>
      <p:sp>
        <p:nvSpPr>
          <p:cNvPr id="10" name="pole tekstowe 9">
            <a:extLst>
              <a:ext uri="{FF2B5EF4-FFF2-40B4-BE49-F238E27FC236}">
                <a16:creationId xmlns:a16="http://schemas.microsoft.com/office/drawing/2014/main" id="{9F36906A-FAC3-8013-AE91-30E8F95B41C3}"/>
              </a:ext>
            </a:extLst>
          </p:cNvPr>
          <p:cNvSpPr txBox="1"/>
          <p:nvPr/>
        </p:nvSpPr>
        <p:spPr>
          <a:xfrm>
            <a:off x="503520" y="6169709"/>
            <a:ext cx="11383680" cy="646331"/>
          </a:xfrm>
          <a:prstGeom prst="rect">
            <a:avLst/>
          </a:prstGeom>
          <a:noFill/>
        </p:spPr>
        <p:txBody>
          <a:bodyPr wrap="square" rtlCol="0">
            <a:spAutoFit/>
          </a:bodyPr>
          <a:lstStyle/>
          <a:p>
            <a:r>
              <a:rPr lang="pl-PL" dirty="0"/>
              <a:t>Źródło: Autor anonimowy, </a:t>
            </a:r>
            <a:r>
              <a:rPr lang="pl-PL" dirty="0">
                <a:hlinkClick r:id="rId4"/>
              </a:rPr>
              <a:t>https://businessinsider.com.pl/lifestyle/carmen-mola-slynna-hiszpanska-autorka-thrillerow-to-tak-naprawde-trzech-mezczyzn/pr1rjlk</a:t>
            </a:r>
            <a:r>
              <a:rPr lang="pl-PL" dirty="0"/>
              <a:t>, dostęp 7.01.2024 r.</a:t>
            </a:r>
          </a:p>
        </p:txBody>
      </p:sp>
    </p:spTree>
    <p:extLst>
      <p:ext uri="{BB962C8B-B14F-4D97-AF65-F5344CB8AC3E}">
        <p14:creationId xmlns:p14="http://schemas.microsoft.com/office/powerpoint/2010/main" val="3806599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 drzewo, zewnętrzne, znak&#10;&#10;Opis wygenerowany automatycznie">
            <a:extLst>
              <a:ext uri="{FF2B5EF4-FFF2-40B4-BE49-F238E27FC236}">
                <a16:creationId xmlns:a16="http://schemas.microsoft.com/office/drawing/2014/main" id="{704ADBF1-940D-1A4A-A7A7-B63614427EC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247" b="-4"/>
          <a:stretch/>
        </p:blipFill>
        <p:spPr>
          <a:xfrm>
            <a:off x="1179227" y="1207363"/>
            <a:ext cx="3328786" cy="3783822"/>
          </a:xfrm>
          <a:prstGeom prst="rect">
            <a:avLst/>
          </a:prstGeom>
        </p:spPr>
      </p:pic>
      <p:sp>
        <p:nvSpPr>
          <p:cNvPr id="2" name="Tytuł 1">
            <a:extLst>
              <a:ext uri="{FF2B5EF4-FFF2-40B4-BE49-F238E27FC236}">
                <a16:creationId xmlns:a16="http://schemas.microsoft.com/office/drawing/2014/main" id="{545E2211-2818-C84C-8EC6-267F612E475B}"/>
              </a:ext>
            </a:extLst>
          </p:cNvPr>
          <p:cNvSpPr>
            <a:spLocks noGrp="1"/>
          </p:cNvSpPr>
          <p:nvPr>
            <p:ph type="title"/>
          </p:nvPr>
        </p:nvSpPr>
        <p:spPr>
          <a:xfrm>
            <a:off x="4807262" y="404939"/>
            <a:ext cx="6627226" cy="1154102"/>
          </a:xfrm>
        </p:spPr>
        <p:txBody>
          <a:bodyPr>
            <a:normAutofit/>
          </a:bodyPr>
          <a:lstStyle/>
          <a:p>
            <a:r>
              <a:rPr lang="pl-PL" dirty="0"/>
              <a:t>Plagiat</a:t>
            </a:r>
          </a:p>
        </p:txBody>
      </p:sp>
      <p:sp>
        <p:nvSpPr>
          <p:cNvPr id="3" name="Symbol zastępczy zawartości 2">
            <a:extLst>
              <a:ext uri="{FF2B5EF4-FFF2-40B4-BE49-F238E27FC236}">
                <a16:creationId xmlns:a16="http://schemas.microsoft.com/office/drawing/2014/main" id="{D980ADCB-510D-D14D-9915-1FD70FAC81A3}"/>
              </a:ext>
            </a:extLst>
          </p:cNvPr>
          <p:cNvSpPr>
            <a:spLocks noGrp="1"/>
          </p:cNvSpPr>
          <p:nvPr>
            <p:ph idx="1"/>
          </p:nvPr>
        </p:nvSpPr>
        <p:spPr>
          <a:xfrm>
            <a:off x="4807262" y="1485247"/>
            <a:ext cx="6627226" cy="3505938"/>
          </a:xfrm>
        </p:spPr>
        <p:txBody>
          <a:bodyPr anchor="t">
            <a:normAutofit/>
          </a:bodyPr>
          <a:lstStyle/>
          <a:p>
            <a:r>
              <a:rPr lang="pl-PL" sz="1700" dirty="0"/>
              <a:t>„przywłaszczenie sobie cudzego utworu, wydanie go pod własnym nazwiskiem, dosłowne zapożyczenie z cudzych dzieł i podanie jako twórczości własnej” </a:t>
            </a:r>
          </a:p>
          <a:p>
            <a:pPr lvl="1"/>
            <a:r>
              <a:rPr lang="pl-PL" sz="1000" dirty="0"/>
              <a:t>(M. </a:t>
            </a:r>
            <a:r>
              <a:rPr lang="pl-PL" sz="1000" dirty="0" err="1"/>
              <a:t>Szaciński</a:t>
            </a:r>
            <a:r>
              <a:rPr lang="pl-PL" sz="1000" dirty="0"/>
              <a:t>, </a:t>
            </a:r>
            <a:r>
              <a:rPr lang="pl-PL" sz="1000" i="1" dirty="0"/>
              <a:t>Naruszenie autorskich dóbr osobistych w postaci plagiatu</a:t>
            </a:r>
            <a:r>
              <a:rPr lang="pl-PL" sz="1000" dirty="0"/>
              <a:t>, </a:t>
            </a:r>
            <a:r>
              <a:rPr lang="pl-PL" sz="1000" i="1" dirty="0"/>
              <a:t>niedozwolonych zapożyczeń oraz zniekształceń utworu</a:t>
            </a:r>
            <a:r>
              <a:rPr lang="pl-PL" sz="1000" dirty="0"/>
              <a:t>, „Palestra” 1981/6, s. 27.)</a:t>
            </a:r>
          </a:p>
          <a:p>
            <a:r>
              <a:rPr lang="pl-PL" sz="1800" dirty="0"/>
              <a:t>Art. 115 Pr. Aut. – odpowiedzialność karna:</a:t>
            </a:r>
          </a:p>
          <a:p>
            <a:pPr marL="0" indent="0">
              <a:buNone/>
            </a:pPr>
            <a:br>
              <a:rPr lang="pl-PL" sz="1800" dirty="0"/>
            </a:br>
            <a:r>
              <a:rPr lang="pl-PL" sz="1700" dirty="0"/>
              <a:t>1. Kto </a:t>
            </a:r>
            <a:r>
              <a:rPr lang="pl-PL" sz="1700" dirty="0">
                <a:highlight>
                  <a:srgbClr val="00FFFF"/>
                </a:highlight>
              </a:rPr>
              <a:t>przywłaszcza sobie autorstwo </a:t>
            </a:r>
            <a:r>
              <a:rPr lang="pl-PL" sz="1700" dirty="0"/>
              <a:t>albo </a:t>
            </a:r>
            <a:r>
              <a:rPr lang="pl-PL" sz="1700" dirty="0">
                <a:highlight>
                  <a:srgbClr val="00FFFF"/>
                </a:highlight>
              </a:rPr>
              <a:t>wprowadza w błąd co do autorstwa </a:t>
            </a:r>
            <a:r>
              <a:rPr lang="pl-PL" sz="1700" dirty="0"/>
              <a:t>całości lub części cudzego utworu albo artystycznego wykonania, podlega </a:t>
            </a:r>
            <a:r>
              <a:rPr lang="pl-PL" sz="1700" b="1" u="sng" dirty="0"/>
              <a:t>grzywnie, karze ograniczenia wolności albo pozbawienia wolności do lat 3.</a:t>
            </a:r>
          </a:p>
          <a:p>
            <a:endParaRPr lang="pl-PL" sz="1700" dirty="0"/>
          </a:p>
        </p:txBody>
      </p:sp>
      <p:sp>
        <p:nvSpPr>
          <p:cNvPr id="6" name="pole tekstowe 5">
            <a:extLst>
              <a:ext uri="{FF2B5EF4-FFF2-40B4-BE49-F238E27FC236}">
                <a16:creationId xmlns:a16="http://schemas.microsoft.com/office/drawing/2014/main" id="{4FF89F32-9A4B-1F4E-AE13-EA15B3916EE7}"/>
              </a:ext>
            </a:extLst>
          </p:cNvPr>
          <p:cNvSpPr txBox="1"/>
          <p:nvPr/>
        </p:nvSpPr>
        <p:spPr>
          <a:xfrm>
            <a:off x="1179227" y="5106441"/>
            <a:ext cx="2714205"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kissa-online.blogspot.com/2010/04/dico-18-dedicace-une-especedicounass.html">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pl-PL" sz="700">
              <a:solidFill>
                <a:srgbClr val="FFFFFF"/>
              </a:solidFill>
            </a:endParaRPr>
          </a:p>
        </p:txBody>
      </p:sp>
      <p:graphicFrame>
        <p:nvGraphicFramePr>
          <p:cNvPr id="7" name="Diagram 6">
            <a:extLst>
              <a:ext uri="{FF2B5EF4-FFF2-40B4-BE49-F238E27FC236}">
                <a16:creationId xmlns:a16="http://schemas.microsoft.com/office/drawing/2014/main" id="{128FC3DD-0FF1-234A-96FC-2A3BC1F76453}"/>
              </a:ext>
            </a:extLst>
          </p:cNvPr>
          <p:cNvGraphicFramePr/>
          <p:nvPr/>
        </p:nvGraphicFramePr>
        <p:xfrm>
          <a:off x="5488625" y="5494442"/>
          <a:ext cx="5264500" cy="11541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63120177"/>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732</TotalTime>
  <Words>8361</Words>
  <Application>Microsoft Macintosh PowerPoint</Application>
  <PresentationFormat>Panoramiczny</PresentationFormat>
  <Paragraphs>545</Paragraphs>
  <Slides>70</Slides>
  <Notes>4</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70</vt:i4>
      </vt:variant>
    </vt:vector>
  </HeadingPairs>
  <TitlesOfParts>
    <vt:vector size="78" baseType="lpstr">
      <vt:lpstr>Aptos</vt:lpstr>
      <vt:lpstr>Aptos Display</vt:lpstr>
      <vt:lpstr>Arial</vt:lpstr>
      <vt:lpstr>Helvetica</vt:lpstr>
      <vt:lpstr>HK Grotesk</vt:lpstr>
      <vt:lpstr>MinionPro</vt:lpstr>
      <vt:lpstr>Wingdings</vt:lpstr>
      <vt:lpstr>Motyw pakietu Office</vt:lpstr>
      <vt:lpstr>PRAWO AUTORSKIE i PRAWA POKREWNE cz. 2</vt:lpstr>
      <vt:lpstr>KONSPEKT</vt:lpstr>
      <vt:lpstr>Prawa autorskie – system dualistyczny</vt:lpstr>
      <vt:lpstr>Prawa autorskie</vt:lpstr>
      <vt:lpstr>Powstanie autorskich praw osobistych oraz czas trwania ochrony</vt:lpstr>
      <vt:lpstr>Cechy autorskich praw osobistych</vt:lpstr>
      <vt:lpstr>Prawo do autorstwa</vt:lpstr>
      <vt:lpstr>Realizacja prawa do autorstwa - przykład</vt:lpstr>
      <vt:lpstr>Plagiat</vt:lpstr>
      <vt:lpstr>Prezentacja programu PowerPoint</vt:lpstr>
      <vt:lpstr>Odpowiedzialność</vt:lpstr>
      <vt:lpstr>Art. 15 a ust. 3 [jednolity system antyplagiatowy]</vt:lpstr>
      <vt:lpstr>Autoplagiat – dopuszczalny czy nie?</vt:lpstr>
      <vt:lpstr>Ghostwriting</vt:lpstr>
      <vt:lpstr>Prawo do integralności utworu</vt:lpstr>
      <vt:lpstr>Prawo do integralności utworu</vt:lpstr>
      <vt:lpstr>Prawo do decydowania o pierwszym udostępnieniu utworu publiczności </vt:lpstr>
      <vt:lpstr>Prawo do nadzoru nad korzystaniem z utworu</vt:lpstr>
      <vt:lpstr>Inne autorskie prawa osobiste</vt:lpstr>
      <vt:lpstr>Autorskie prawa majątkowe – Art. 17 </vt:lpstr>
      <vt:lpstr>Cechy autorskich praw majątkowych:</vt:lpstr>
      <vt:lpstr>Korzystanie z utworu</vt:lpstr>
      <vt:lpstr>Pola eksploatacji</vt:lpstr>
      <vt:lpstr>Rozporządzanie utworem</vt:lpstr>
      <vt:lpstr>Czas trwania autorskich praw majątkowych – art. 36 - 37 Pr. Aut.</vt:lpstr>
      <vt:lpstr>Prawo do wynagrodzenia</vt:lpstr>
      <vt:lpstr>Wynagrodzenie za korzystanie z utworu</vt:lpstr>
      <vt:lpstr>Odpowiedzialność cywilnoprawna za naruszenie praw autorskich</vt:lpstr>
      <vt:lpstr>Porównanie</vt:lpstr>
      <vt:lpstr>Zasady związane z zawieraniem umów</vt:lpstr>
      <vt:lpstr>Zasady związane z zawieraniem umów</vt:lpstr>
      <vt:lpstr>Andrzej Sapkowski vs. CD Projekt RED</vt:lpstr>
      <vt:lpstr>Klauzula bestsellerowa</vt:lpstr>
      <vt:lpstr>Wybrane umowy prawa autorskiego</vt:lpstr>
      <vt:lpstr>Umowa przenosząca autorskie prawa majątkowe </vt:lpstr>
      <vt:lpstr>Przeniesienie praw autorskich a własność nośnika</vt:lpstr>
      <vt:lpstr>Umowa licencji</vt:lpstr>
      <vt:lpstr>Umowa licencji – regulacje szczególne</vt:lpstr>
      <vt:lpstr>Wykonywanie autorskich praw osobistych w umowach prawa autorskiego</vt:lpstr>
      <vt:lpstr>Dozwolony użytek</vt:lpstr>
      <vt:lpstr>Dozwolony  użytek</vt:lpstr>
      <vt:lpstr>Wynagrodzenie a dozwolony użytek</vt:lpstr>
      <vt:lpstr>Trójstopniowy test dozwolonego użytku </vt:lpstr>
      <vt:lpstr>Wspólne wymogi dotyczące wszystkich form dozwolonego użytku</vt:lpstr>
      <vt:lpstr>Art. 23 Pr. Aut. – dozwolony użytek osobisty</vt:lpstr>
      <vt:lpstr>Dozwolony użytek osobisty</vt:lpstr>
      <vt:lpstr>Dozwolony użytek osobisty - przykład</vt:lpstr>
      <vt:lpstr>Dozwolony użytek publiczny </vt:lpstr>
      <vt:lpstr>Korzystanie z cudzej twórczości Art. 29 [Cytowanie] </vt:lpstr>
      <vt:lpstr>Kazus: Architecture is a good idea</vt:lpstr>
      <vt:lpstr>Warunki cytowania</vt:lpstr>
      <vt:lpstr>Warunki cytowania: Cel cytatu</vt:lpstr>
      <vt:lpstr>Warunki cytowania:   „Rozmiar” cytatu</vt:lpstr>
      <vt:lpstr>Modyfikacja cytowanego utworu</vt:lpstr>
      <vt:lpstr>Przykładowy sposób sporządzania przypisów </vt:lpstr>
      <vt:lpstr>Art.291 Pr. Aut – Parodia, pastisz, karykatura</vt:lpstr>
      <vt:lpstr>Wykłady, kazania, publiczne, wystąpienia – art. 26(1) Pr. Aut.</vt:lpstr>
      <vt:lpstr>Dozwolony użytek publiczny – aktualne wydarzenia</vt:lpstr>
      <vt:lpstr>Art. 27 Korzystanie przez uczelnie, instytucje oświatowe, uczelnie i jednostki naukowe</vt:lpstr>
      <vt:lpstr>Dozwolony użytek publiczny – podręczniki, wpisy, antologie</vt:lpstr>
      <vt:lpstr>Wyczerpanie prawa</vt:lpstr>
      <vt:lpstr>Wyczerpanie prawa a produkty cyfrowe</vt:lpstr>
      <vt:lpstr>Prawa pokrewne</vt:lpstr>
      <vt:lpstr>Artystyczne wykonania</vt:lpstr>
      <vt:lpstr>Artystyczne wykonania</vt:lpstr>
      <vt:lpstr>Uprawnienia artysty wykonawcy –  Art. 86 Pr.Aut. </vt:lpstr>
      <vt:lpstr>Fonogramy i wideogramy</vt:lpstr>
      <vt:lpstr>Uprawnienia producenta</vt:lpstr>
      <vt:lpstr>OZZ - przykład</vt:lpstr>
      <vt:lpstr>Pierwsze wydania oraz wydania naukowe i krytyczne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PRAWO AUTORSKIE i PRAWA POKREWNE cz. 2</dc:title>
  <dc:creator>Agnieszka Kwiecień-Madej</dc:creator>
  <cp:lastModifiedBy>Agnieszka Kwiecień-Madej</cp:lastModifiedBy>
  <cp:revision>7</cp:revision>
  <dcterms:created xsi:type="dcterms:W3CDTF">2024-03-04T11:27:30Z</dcterms:created>
  <dcterms:modified xsi:type="dcterms:W3CDTF">2024-03-21T18:52:00Z</dcterms:modified>
</cp:coreProperties>
</file>